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5"/>
  </p:notesMasterIdLst>
  <p:handoutMasterIdLst>
    <p:handoutMasterId r:id="rId46"/>
  </p:handoutMasterIdLst>
  <p:sldIdLst>
    <p:sldId id="256" r:id="rId2"/>
    <p:sldId id="274" r:id="rId3"/>
    <p:sldId id="278" r:id="rId4"/>
    <p:sldId id="265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9" r:id="rId14"/>
    <p:sldId id="298" r:id="rId15"/>
    <p:sldId id="300" r:id="rId16"/>
    <p:sldId id="301" r:id="rId17"/>
    <p:sldId id="302" r:id="rId18"/>
    <p:sldId id="303" r:id="rId19"/>
    <p:sldId id="304" r:id="rId20"/>
    <p:sldId id="305" r:id="rId21"/>
    <p:sldId id="287" r:id="rId22"/>
    <p:sldId id="309" r:id="rId23"/>
    <p:sldId id="307" r:id="rId24"/>
    <p:sldId id="308" r:id="rId25"/>
    <p:sldId id="311" r:id="rId26"/>
    <p:sldId id="312" r:id="rId27"/>
    <p:sldId id="313" r:id="rId28"/>
    <p:sldId id="314" r:id="rId29"/>
    <p:sldId id="310" r:id="rId30"/>
    <p:sldId id="315" r:id="rId31"/>
    <p:sldId id="327" r:id="rId32"/>
    <p:sldId id="328" r:id="rId33"/>
    <p:sldId id="329" r:id="rId34"/>
    <p:sldId id="330" r:id="rId35"/>
    <p:sldId id="319" r:id="rId36"/>
    <p:sldId id="323" r:id="rId37"/>
    <p:sldId id="324" r:id="rId38"/>
    <p:sldId id="325" r:id="rId39"/>
    <p:sldId id="326" r:id="rId40"/>
    <p:sldId id="335" r:id="rId41"/>
    <p:sldId id="261" r:id="rId42"/>
    <p:sldId id="336" r:id="rId43"/>
    <p:sldId id="334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41E3C0B5-5AB8-49E7-83C8-0C227C742F80}">
          <p14:sldIdLst>
            <p14:sldId id="256"/>
            <p14:sldId id="274"/>
            <p14:sldId id="278"/>
            <p14:sldId id="265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9"/>
            <p14:sldId id="298"/>
            <p14:sldId id="300"/>
            <p14:sldId id="301"/>
            <p14:sldId id="302"/>
            <p14:sldId id="303"/>
            <p14:sldId id="304"/>
            <p14:sldId id="305"/>
            <p14:sldId id="287"/>
            <p14:sldId id="309"/>
            <p14:sldId id="307"/>
            <p14:sldId id="308"/>
            <p14:sldId id="311"/>
            <p14:sldId id="312"/>
            <p14:sldId id="313"/>
            <p14:sldId id="314"/>
            <p14:sldId id="310"/>
            <p14:sldId id="315"/>
            <p14:sldId id="327"/>
            <p14:sldId id="328"/>
            <p14:sldId id="329"/>
            <p14:sldId id="330"/>
            <p14:sldId id="319"/>
            <p14:sldId id="323"/>
            <p14:sldId id="324"/>
            <p14:sldId id="325"/>
            <p14:sldId id="326"/>
            <p14:sldId id="335"/>
            <p14:sldId id="261"/>
            <p14:sldId id="336"/>
            <p14:sldId id="33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DE0"/>
    <a:srgbClr val="8DC63F"/>
    <a:srgbClr val="F15A29"/>
    <a:srgbClr val="FCAF17"/>
    <a:srgbClr val="F49827"/>
    <a:srgbClr val="C00000"/>
    <a:srgbClr val="C1272D"/>
    <a:srgbClr val="BE1E2D"/>
    <a:srgbClr val="009BAD"/>
    <a:srgbClr val="FFD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062" y="-84"/>
      </p:cViewPr>
      <p:guideLst>
        <p:guide orient="horz" pos="567"/>
        <p:guide orient="horz" pos="3741"/>
        <p:guide pos="467"/>
        <p:guide pos="514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4FEAB9-CB91-0A40-8E49-6A0CADB60022}" type="datetimeFigureOut">
              <a:rPr lang="en-US" smtClean="0"/>
              <a:pPr/>
              <a:t>7/10/2014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AE0F2-6517-2746-8E79-603AE879128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794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E22DFE-BE93-3341-9F12-C4301E71FB96}" type="datetimeFigureOut">
              <a:rPr lang="en-US" smtClean="0"/>
              <a:pPr/>
              <a:t>7/10/2014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CAAC6-FAEA-704C-889A-05F05F98A7D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582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15"/>
          <a:stretch>
            <a:fillRect/>
          </a:stretch>
        </p:blipFill>
        <p:spPr bwMode="auto">
          <a:xfrm>
            <a:off x="6569150" y="6178550"/>
            <a:ext cx="227714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95" b="17760"/>
          <a:stretch>
            <a:fillRect/>
          </a:stretch>
        </p:blipFill>
        <p:spPr bwMode="auto">
          <a:xfrm>
            <a:off x="0" y="4763"/>
            <a:ext cx="4082902" cy="439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 userDrawn="1"/>
        </p:nvSpPr>
        <p:spPr>
          <a:xfrm>
            <a:off x="723012" y="1297172"/>
            <a:ext cx="4284921" cy="36257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MVC_logo_simplificad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30936" y="1842391"/>
            <a:ext cx="5244174" cy="105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31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ór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A2A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969962" y="2732573"/>
            <a:ext cx="7204075" cy="22009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627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-1652588"/>
            <a:ext cx="9144000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Freeform 5"/>
          <p:cNvSpPr>
            <a:spLocks/>
          </p:cNvSpPr>
          <p:nvPr userDrawn="1"/>
        </p:nvSpPr>
        <p:spPr bwMode="auto">
          <a:xfrm>
            <a:off x="2376488" y="406400"/>
            <a:ext cx="6775450" cy="6456363"/>
          </a:xfrm>
          <a:custGeom>
            <a:avLst/>
            <a:gdLst>
              <a:gd name="T0" fmla="*/ 7682 w 11835"/>
              <a:gd name="T1" fmla="*/ 7681 h 11280"/>
              <a:gd name="T2" fmla="*/ 7682 w 11835"/>
              <a:gd name="T3" fmla="*/ 7681 h 11280"/>
              <a:gd name="T4" fmla="*/ 0 w 11835"/>
              <a:gd name="T5" fmla="*/ 7681 h 11280"/>
              <a:gd name="T6" fmla="*/ 3120 w 11835"/>
              <a:gd name="T7" fmla="*/ 11280 h 11280"/>
              <a:gd name="T8" fmla="*/ 11835 w 11835"/>
              <a:gd name="T9" fmla="*/ 11280 h 11280"/>
              <a:gd name="T10" fmla="*/ 11835 w 11835"/>
              <a:gd name="T11" fmla="*/ 4550 h 11280"/>
              <a:gd name="T12" fmla="*/ 7682 w 11835"/>
              <a:gd name="T13" fmla="*/ 0 h 11280"/>
              <a:gd name="T14" fmla="*/ 7682 w 11835"/>
              <a:gd name="T15" fmla="*/ 7681 h 1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835" h="11280">
                <a:moveTo>
                  <a:pt x="7682" y="7681"/>
                </a:moveTo>
                <a:lnTo>
                  <a:pt x="7682" y="7681"/>
                </a:lnTo>
                <a:lnTo>
                  <a:pt x="0" y="7681"/>
                </a:lnTo>
                <a:lnTo>
                  <a:pt x="3120" y="11280"/>
                </a:lnTo>
                <a:lnTo>
                  <a:pt x="11835" y="11280"/>
                </a:lnTo>
                <a:lnTo>
                  <a:pt x="11835" y="4550"/>
                </a:lnTo>
                <a:lnTo>
                  <a:pt x="7682" y="0"/>
                </a:lnTo>
                <a:lnTo>
                  <a:pt x="7682" y="7681"/>
                </a:lnTo>
                <a:close/>
              </a:path>
            </a:pathLst>
          </a:custGeom>
          <a:solidFill>
            <a:srgbClr val="75757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Freeform 6"/>
          <p:cNvSpPr>
            <a:spLocks/>
          </p:cNvSpPr>
          <p:nvPr userDrawn="1"/>
        </p:nvSpPr>
        <p:spPr bwMode="auto">
          <a:xfrm>
            <a:off x="13252" y="-1640924"/>
            <a:ext cx="6775450" cy="6457950"/>
          </a:xfrm>
          <a:custGeom>
            <a:avLst/>
            <a:gdLst>
              <a:gd name="T0" fmla="*/ 0 w 11834"/>
              <a:gd name="T1" fmla="*/ 0 h 11280"/>
              <a:gd name="T2" fmla="*/ 0 w 11834"/>
              <a:gd name="T3" fmla="*/ 0 h 11280"/>
              <a:gd name="T4" fmla="*/ 0 w 11834"/>
              <a:gd name="T5" fmla="*/ 6730 h 11280"/>
              <a:gd name="T6" fmla="*/ 4152 w 11834"/>
              <a:gd name="T7" fmla="*/ 11280 h 11280"/>
              <a:gd name="T8" fmla="*/ 11834 w 11834"/>
              <a:gd name="T9" fmla="*/ 11280 h 11280"/>
              <a:gd name="T10" fmla="*/ 11834 w 11834"/>
              <a:gd name="T11" fmla="*/ 3599 h 11280"/>
              <a:gd name="T12" fmla="*/ 8715 w 11834"/>
              <a:gd name="T13" fmla="*/ 0 h 11280"/>
              <a:gd name="T14" fmla="*/ 0 w 11834"/>
              <a:gd name="T15" fmla="*/ 0 h 1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834" h="11280">
                <a:moveTo>
                  <a:pt x="0" y="0"/>
                </a:moveTo>
                <a:lnTo>
                  <a:pt x="0" y="0"/>
                </a:lnTo>
                <a:lnTo>
                  <a:pt x="0" y="6730"/>
                </a:lnTo>
                <a:lnTo>
                  <a:pt x="4152" y="11280"/>
                </a:lnTo>
                <a:lnTo>
                  <a:pt x="11834" y="11280"/>
                </a:lnTo>
                <a:lnTo>
                  <a:pt x="11834" y="3599"/>
                </a:lnTo>
                <a:lnTo>
                  <a:pt x="871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DE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4268817" y="5494635"/>
            <a:ext cx="3903633" cy="444203"/>
          </a:xfrm>
        </p:spPr>
        <p:txBody>
          <a:bodyPr numCol="1"/>
          <a:lstStyle>
            <a:lvl1pPr algn="r">
              <a:defRPr sz="240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8032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ór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9D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AF17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969962" y="2732573"/>
            <a:ext cx="7204075" cy="22009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695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19075" y="412896"/>
            <a:ext cx="7204075" cy="461664"/>
          </a:xfrm>
        </p:spPr>
        <p:txBody>
          <a:bodyPr numCol="1"/>
          <a:lstStyle>
            <a:lvl1pPr>
              <a:defRPr sz="3200" b="1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idx="1"/>
          </p:nvPr>
        </p:nvSpPr>
        <p:spPr>
          <a:xfrm>
            <a:off x="969961" y="1329070"/>
            <a:ext cx="7204076" cy="4627231"/>
          </a:xfrm>
          <a:prstGeom prst="rect">
            <a:avLst/>
          </a:prstGeom>
        </p:spPr>
        <p:txBody>
          <a:bodyPr vert="horz" lIns="0" tIns="0" rIns="0" bIns="0" numCol="1" spcCol="180000" rtlCol="0" anchor="t" anchorCtr="0">
            <a:noAutofit/>
          </a:bodyPr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pic>
        <p:nvPicPr>
          <p:cNvPr id="20" name="Imagem 19" descr="MVC_icones-0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0231" y="0"/>
            <a:ext cx="2483769" cy="5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11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19075" y="412896"/>
            <a:ext cx="7204075" cy="461664"/>
          </a:xfrm>
        </p:spPr>
        <p:txBody>
          <a:bodyPr numCol="1"/>
          <a:lstStyle>
            <a:lvl1pPr>
              <a:defRPr sz="3200" b="1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idx="1"/>
          </p:nvPr>
        </p:nvSpPr>
        <p:spPr>
          <a:xfrm>
            <a:off x="969961" y="1329070"/>
            <a:ext cx="7204076" cy="4627231"/>
          </a:xfrm>
          <a:prstGeom prst="rect">
            <a:avLst/>
          </a:prstGeom>
        </p:spPr>
        <p:txBody>
          <a:bodyPr vert="horz" lIns="0" tIns="0" rIns="0" bIns="0" numCol="1" spcCol="180000" rtlCol="0" anchor="t" anchorCtr="0">
            <a:noAutofit/>
          </a:bodyPr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pic>
        <p:nvPicPr>
          <p:cNvPr id="17" name="Imagem 16" descr="MVC_icones-0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0231" y="0"/>
            <a:ext cx="2483768" cy="5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12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19075" y="412896"/>
            <a:ext cx="7204075" cy="461664"/>
          </a:xfrm>
        </p:spPr>
        <p:txBody>
          <a:bodyPr numCol="1"/>
          <a:lstStyle>
            <a:lvl1pPr>
              <a:defRPr sz="3200" b="1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/>
          </p:nvPr>
        </p:nvSpPr>
        <p:spPr>
          <a:xfrm>
            <a:off x="969961" y="1329070"/>
            <a:ext cx="7204076" cy="4627231"/>
          </a:xfrm>
          <a:prstGeom prst="rect">
            <a:avLst/>
          </a:prstGeom>
        </p:spPr>
        <p:txBody>
          <a:bodyPr vert="horz" lIns="0" tIns="0" rIns="0" bIns="0" numCol="1" spcCol="180000" rtlCol="0" anchor="t" anchorCtr="0">
            <a:noAutofit/>
          </a:bodyPr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pic>
        <p:nvPicPr>
          <p:cNvPr id="25" name="Imagem 24" descr="MVC_icones-0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0231" y="0"/>
            <a:ext cx="2483768" cy="50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11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19075" y="412896"/>
            <a:ext cx="7204075" cy="461664"/>
          </a:xfrm>
        </p:spPr>
        <p:txBody>
          <a:bodyPr numCol="1"/>
          <a:lstStyle>
            <a:lvl1pPr>
              <a:defRPr sz="3200" b="1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/>
          </p:nvPr>
        </p:nvSpPr>
        <p:spPr>
          <a:xfrm>
            <a:off x="969961" y="1329070"/>
            <a:ext cx="7204076" cy="4627231"/>
          </a:xfrm>
          <a:prstGeom prst="rect">
            <a:avLst/>
          </a:prstGeom>
        </p:spPr>
        <p:txBody>
          <a:bodyPr vert="horz" lIns="0" tIns="0" rIns="0" bIns="0" numCol="1" spcCol="180000" rtlCol="0" anchor="t" anchorCtr="0">
            <a:noAutofit/>
          </a:bodyPr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pic>
        <p:nvPicPr>
          <p:cNvPr id="25" name="Imagem 24" descr="MVC_icones-0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0231" y="0"/>
            <a:ext cx="2483768" cy="50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69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19075" y="412896"/>
            <a:ext cx="7204075" cy="461664"/>
          </a:xfrm>
        </p:spPr>
        <p:txBody>
          <a:bodyPr numCol="1"/>
          <a:lstStyle>
            <a:lvl1pPr>
              <a:defRPr sz="3200" b="1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/>
          </p:nvPr>
        </p:nvSpPr>
        <p:spPr>
          <a:xfrm>
            <a:off x="969961" y="1329070"/>
            <a:ext cx="7204076" cy="4627231"/>
          </a:xfrm>
          <a:prstGeom prst="rect">
            <a:avLst/>
          </a:prstGeom>
        </p:spPr>
        <p:txBody>
          <a:bodyPr vert="horz" lIns="0" tIns="0" rIns="0" bIns="0" numCol="1" spcCol="180000" rtlCol="0" anchor="t" anchorCtr="0">
            <a:noAutofit/>
          </a:bodyPr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pic>
        <p:nvPicPr>
          <p:cNvPr id="25" name="Imagem 24" descr="MVC_icones-0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0233" y="0"/>
            <a:ext cx="2483763" cy="50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69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19075" y="412896"/>
            <a:ext cx="7204075" cy="461664"/>
          </a:xfrm>
        </p:spPr>
        <p:txBody>
          <a:bodyPr numCol="1"/>
          <a:lstStyle>
            <a:lvl1pPr>
              <a:defRPr sz="3200" b="1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/>
          </p:nvPr>
        </p:nvSpPr>
        <p:spPr>
          <a:xfrm>
            <a:off x="969961" y="1329070"/>
            <a:ext cx="7204076" cy="4627231"/>
          </a:xfrm>
          <a:prstGeom prst="rect">
            <a:avLst/>
          </a:prstGeom>
        </p:spPr>
        <p:txBody>
          <a:bodyPr vert="horz" lIns="0" tIns="0" rIns="0" bIns="0" numCol="1" spcCol="180000" rtlCol="0" anchor="t" anchorCtr="0">
            <a:noAutofit/>
          </a:bodyPr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pic>
        <p:nvPicPr>
          <p:cNvPr id="25" name="Imagem 24" descr="MVC_icones-0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0233" y="0"/>
            <a:ext cx="2483763" cy="50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69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 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273050"/>
            <a:ext cx="3886200" cy="641350"/>
          </a:xfrm>
        </p:spPr>
        <p:txBody>
          <a:bodyPr anchor="b"/>
          <a:lstStyle>
            <a:lvl1pPr algn="l">
              <a:defRPr sz="3200" b="1">
                <a:solidFill>
                  <a:schemeClr val="bg1">
                    <a:lumMod val="50000"/>
                  </a:schemeClr>
                </a:solidFill>
                <a:latin typeface="Myriad Pro" pitchFamily="34" charset="0"/>
              </a:defRPr>
            </a:lvl1pPr>
          </a:lstStyle>
          <a:p>
            <a:r>
              <a:rPr lang="en-US" dirty="0" err="1" smtClean="0"/>
              <a:t>título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295400"/>
            <a:ext cx="3886200" cy="4830763"/>
          </a:xfrm>
        </p:spPr>
        <p:txBody>
          <a:bodyPr numCol="1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  <a:latin typeface="Myriad Pro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9" name="Imagem 18" descr="MVC_icones-0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0231" y="0"/>
            <a:ext cx="2483768" cy="5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1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3"/>
          <p:cNvSpPr>
            <a:spLocks noChangeArrowheads="1"/>
          </p:cNvSpPr>
          <p:nvPr userDrawn="1"/>
        </p:nvSpPr>
        <p:spPr bwMode="auto">
          <a:xfrm>
            <a:off x="-1" y="2789494"/>
            <a:ext cx="1828800" cy="988572"/>
          </a:xfrm>
          <a:prstGeom prst="rect">
            <a:avLst/>
          </a:prstGeom>
          <a:solidFill>
            <a:srgbClr val="FCAF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4334" y="6282193"/>
            <a:ext cx="963364" cy="294361"/>
          </a:xfrm>
          <a:prstGeom prst="rect">
            <a:avLst/>
          </a:prstGeom>
        </p:spPr>
      </p:pic>
      <p:pic>
        <p:nvPicPr>
          <p:cNvPr id="16" name="Imagem 15" descr="MVC_icones-01.png"/>
          <p:cNvPicPr>
            <a:picLocks noChangeAspect="1"/>
          </p:cNvPicPr>
          <p:nvPr userDrawn="1"/>
        </p:nvPicPr>
        <p:blipFill>
          <a:blip r:embed="rId3"/>
          <a:srcRect l="2738" t="-5208" r="81805" b="22666"/>
          <a:stretch>
            <a:fillRect/>
          </a:stretch>
        </p:blipFill>
        <p:spPr>
          <a:xfrm>
            <a:off x="0" y="2924944"/>
            <a:ext cx="611560" cy="658228"/>
          </a:xfrm>
          <a:prstGeom prst="rect">
            <a:avLst/>
          </a:prstGeom>
        </p:spPr>
      </p:pic>
      <p:sp>
        <p:nvSpPr>
          <p:cNvPr id="40" name="Retângulo 3"/>
          <p:cNvSpPr>
            <a:spLocks noChangeArrowheads="1"/>
          </p:cNvSpPr>
          <p:nvPr userDrawn="1"/>
        </p:nvSpPr>
        <p:spPr bwMode="auto">
          <a:xfrm>
            <a:off x="1825063" y="2789494"/>
            <a:ext cx="1828800" cy="988572"/>
          </a:xfrm>
          <a:prstGeom prst="rect">
            <a:avLst/>
          </a:prstGeom>
          <a:solidFill>
            <a:srgbClr val="F15A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solidFill>
                <a:srgbClr val="000000"/>
              </a:solidFill>
            </a:endParaRPr>
          </a:p>
        </p:txBody>
      </p:sp>
      <p:pic>
        <p:nvPicPr>
          <p:cNvPr id="42" name="Imagem 41" descr="MVC_icones-01.png"/>
          <p:cNvPicPr>
            <a:picLocks noChangeAspect="1"/>
          </p:cNvPicPr>
          <p:nvPr userDrawn="1"/>
        </p:nvPicPr>
        <p:blipFill>
          <a:blip r:embed="rId3"/>
          <a:srcRect l="21513" t="-5208" r="63927" b="22666"/>
          <a:stretch>
            <a:fillRect/>
          </a:stretch>
        </p:blipFill>
        <p:spPr>
          <a:xfrm>
            <a:off x="1835696" y="2924944"/>
            <a:ext cx="576064" cy="658228"/>
          </a:xfrm>
          <a:prstGeom prst="rect">
            <a:avLst/>
          </a:prstGeom>
        </p:spPr>
      </p:pic>
      <p:sp>
        <p:nvSpPr>
          <p:cNvPr id="43" name="Retângulo 3"/>
          <p:cNvSpPr>
            <a:spLocks noChangeArrowheads="1"/>
          </p:cNvSpPr>
          <p:nvPr userDrawn="1"/>
        </p:nvSpPr>
        <p:spPr bwMode="auto">
          <a:xfrm>
            <a:off x="3654739" y="2789494"/>
            <a:ext cx="1828800" cy="988572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solidFill>
                <a:srgbClr val="000000"/>
              </a:solidFill>
            </a:endParaRPr>
          </a:p>
        </p:txBody>
      </p:sp>
      <p:pic>
        <p:nvPicPr>
          <p:cNvPr id="45" name="Imagem 44" descr="MVC_icones-01.png"/>
          <p:cNvPicPr>
            <a:picLocks noChangeAspect="1"/>
          </p:cNvPicPr>
          <p:nvPr userDrawn="1"/>
        </p:nvPicPr>
        <p:blipFill>
          <a:blip r:embed="rId3"/>
          <a:srcRect l="42465" t="-5208" r="44795" b="22666"/>
          <a:stretch>
            <a:fillRect/>
          </a:stretch>
        </p:blipFill>
        <p:spPr>
          <a:xfrm>
            <a:off x="3779912" y="2935577"/>
            <a:ext cx="504056" cy="658228"/>
          </a:xfrm>
          <a:prstGeom prst="rect">
            <a:avLst/>
          </a:prstGeom>
        </p:spPr>
      </p:pic>
      <p:sp>
        <p:nvSpPr>
          <p:cNvPr id="46" name="Retângulo 3"/>
          <p:cNvSpPr>
            <a:spLocks noChangeArrowheads="1"/>
          </p:cNvSpPr>
          <p:nvPr userDrawn="1"/>
        </p:nvSpPr>
        <p:spPr bwMode="auto">
          <a:xfrm>
            <a:off x="5486838" y="2789494"/>
            <a:ext cx="1828800" cy="988572"/>
          </a:xfrm>
          <a:prstGeom prst="rect">
            <a:avLst/>
          </a:prstGeom>
          <a:solidFill>
            <a:srgbClr val="8DC6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solidFill>
                <a:srgbClr val="000000"/>
              </a:solidFill>
            </a:endParaRPr>
          </a:p>
        </p:txBody>
      </p:sp>
      <p:pic>
        <p:nvPicPr>
          <p:cNvPr id="48" name="Imagem 47" descr="MVC_icones-01.png"/>
          <p:cNvPicPr>
            <a:picLocks noChangeAspect="1"/>
          </p:cNvPicPr>
          <p:nvPr userDrawn="1"/>
        </p:nvPicPr>
        <p:blipFill>
          <a:blip r:embed="rId3"/>
          <a:srcRect l="60993" t="3822" r="24448" b="22666"/>
          <a:stretch>
            <a:fillRect/>
          </a:stretch>
        </p:blipFill>
        <p:spPr>
          <a:xfrm>
            <a:off x="5580112" y="2996952"/>
            <a:ext cx="576064" cy="586220"/>
          </a:xfrm>
          <a:prstGeom prst="rect">
            <a:avLst/>
          </a:prstGeom>
        </p:spPr>
      </p:pic>
      <p:sp>
        <p:nvSpPr>
          <p:cNvPr id="49" name="Retângulo 3"/>
          <p:cNvSpPr>
            <a:spLocks noChangeArrowheads="1"/>
          </p:cNvSpPr>
          <p:nvPr userDrawn="1"/>
        </p:nvSpPr>
        <p:spPr bwMode="auto">
          <a:xfrm>
            <a:off x="7316514" y="2789494"/>
            <a:ext cx="1828800" cy="988572"/>
          </a:xfrm>
          <a:prstGeom prst="rect">
            <a:avLst/>
          </a:prstGeom>
          <a:solidFill>
            <a:srgbClr val="009D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solidFill>
                <a:srgbClr val="000000"/>
              </a:solidFill>
            </a:endParaRPr>
          </a:p>
        </p:txBody>
      </p:sp>
      <p:pic>
        <p:nvPicPr>
          <p:cNvPr id="51" name="Imagem 50" descr="MVC_icones-01.png"/>
          <p:cNvPicPr>
            <a:picLocks noChangeAspect="1"/>
          </p:cNvPicPr>
          <p:nvPr userDrawn="1"/>
        </p:nvPicPr>
        <p:blipFill>
          <a:blip r:embed="rId3"/>
          <a:srcRect l="81326" t="-5208" r="7502" b="27940"/>
          <a:stretch>
            <a:fillRect/>
          </a:stretch>
        </p:blipFill>
        <p:spPr>
          <a:xfrm>
            <a:off x="7452320" y="2956843"/>
            <a:ext cx="442014" cy="616173"/>
          </a:xfrm>
          <a:prstGeom prst="rect">
            <a:avLst/>
          </a:prstGeom>
        </p:spPr>
      </p:pic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38363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 2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273050"/>
            <a:ext cx="3886200" cy="641350"/>
          </a:xfrm>
        </p:spPr>
        <p:txBody>
          <a:bodyPr anchor="b"/>
          <a:lstStyle>
            <a:lvl1pPr algn="l">
              <a:defRPr sz="3200" b="1">
                <a:solidFill>
                  <a:schemeClr val="bg1">
                    <a:lumMod val="50000"/>
                  </a:schemeClr>
                </a:solidFill>
                <a:latin typeface="Myriad Pro" pitchFamily="34" charset="0"/>
              </a:defRPr>
            </a:lvl1pPr>
          </a:lstStyle>
          <a:p>
            <a:r>
              <a:rPr lang="en-US" dirty="0" err="1" smtClean="0"/>
              <a:t>título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295400"/>
            <a:ext cx="3886200" cy="4830763"/>
          </a:xfrm>
        </p:spPr>
        <p:txBody>
          <a:bodyPr numCol="1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  <a:latin typeface="Myriad Pro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9" name="Imagem 18" descr="MVC_icones-0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0231" y="0"/>
            <a:ext cx="2483768" cy="50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1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 2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273050"/>
            <a:ext cx="3886200" cy="641350"/>
          </a:xfrm>
        </p:spPr>
        <p:txBody>
          <a:bodyPr anchor="b"/>
          <a:lstStyle>
            <a:lvl1pPr algn="l">
              <a:defRPr sz="3200" b="1">
                <a:solidFill>
                  <a:schemeClr val="bg1">
                    <a:lumMod val="50000"/>
                  </a:schemeClr>
                </a:solidFill>
                <a:latin typeface="Myriad Pro" pitchFamily="34" charset="0"/>
              </a:defRPr>
            </a:lvl1pPr>
          </a:lstStyle>
          <a:p>
            <a:r>
              <a:rPr lang="en-US" dirty="0" err="1" smtClean="0"/>
              <a:t>título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295400"/>
            <a:ext cx="3886200" cy="4830763"/>
          </a:xfrm>
        </p:spPr>
        <p:txBody>
          <a:bodyPr numCol="1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  <a:latin typeface="Myriad Pro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9" name="Imagem 18" descr="MVC_icones-0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0231" y="0"/>
            <a:ext cx="2483768" cy="50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1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 2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273050"/>
            <a:ext cx="3886200" cy="641350"/>
          </a:xfrm>
        </p:spPr>
        <p:txBody>
          <a:bodyPr anchor="b"/>
          <a:lstStyle>
            <a:lvl1pPr algn="l">
              <a:defRPr sz="3200" b="1">
                <a:solidFill>
                  <a:schemeClr val="bg1">
                    <a:lumMod val="50000"/>
                  </a:schemeClr>
                </a:solidFill>
                <a:latin typeface="Myriad Pro" pitchFamily="34" charset="0"/>
              </a:defRPr>
            </a:lvl1pPr>
          </a:lstStyle>
          <a:p>
            <a:r>
              <a:rPr lang="en-US" dirty="0" err="1" smtClean="0"/>
              <a:t>título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295400"/>
            <a:ext cx="3886200" cy="4830763"/>
          </a:xfrm>
        </p:spPr>
        <p:txBody>
          <a:bodyPr numCol="1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  <a:latin typeface="Myriad Pro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9" name="Imagem 18" descr="MVC_icones-0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0231" y="0"/>
            <a:ext cx="2483768" cy="50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1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 2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273050"/>
            <a:ext cx="3886200" cy="641350"/>
          </a:xfrm>
        </p:spPr>
        <p:txBody>
          <a:bodyPr anchor="b"/>
          <a:lstStyle>
            <a:lvl1pPr algn="l">
              <a:defRPr sz="3200" b="1">
                <a:solidFill>
                  <a:schemeClr val="bg1">
                    <a:lumMod val="50000"/>
                  </a:schemeClr>
                </a:solidFill>
                <a:latin typeface="Myriad Pro" pitchFamily="34" charset="0"/>
              </a:defRPr>
            </a:lvl1pPr>
          </a:lstStyle>
          <a:p>
            <a:r>
              <a:rPr lang="en-US" dirty="0" err="1" smtClean="0"/>
              <a:t>título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295400"/>
            <a:ext cx="3886200" cy="4830763"/>
          </a:xfrm>
        </p:spPr>
        <p:txBody>
          <a:bodyPr numCol="1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  <a:latin typeface="Myriad Pro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9" name="Imagem 18" descr="MVC_icones-0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0231" y="0"/>
            <a:ext cx="2483768" cy="50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1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xto OUC MV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273050"/>
            <a:ext cx="3886200" cy="641350"/>
          </a:xfrm>
        </p:spPr>
        <p:txBody>
          <a:bodyPr anchor="b"/>
          <a:lstStyle>
            <a:lvl1pPr algn="l">
              <a:defRPr sz="3200" b="1">
                <a:solidFill>
                  <a:schemeClr val="bg1">
                    <a:lumMod val="50000"/>
                  </a:schemeClr>
                </a:solidFill>
                <a:latin typeface="Myriad Pro" pitchFamily="34" charset="0"/>
              </a:defRPr>
            </a:lvl1pPr>
          </a:lstStyle>
          <a:p>
            <a:r>
              <a:rPr lang="en-US" dirty="0" err="1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532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a Bairros do Tamanduateí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273050"/>
            <a:ext cx="3886200" cy="641350"/>
          </a:xfrm>
        </p:spPr>
        <p:txBody>
          <a:bodyPr anchor="b"/>
          <a:lstStyle>
            <a:lvl1pPr algn="l">
              <a:defRPr sz="3200" b="1">
                <a:solidFill>
                  <a:schemeClr val="bg1">
                    <a:lumMod val="50000"/>
                  </a:schemeClr>
                </a:solidFill>
                <a:latin typeface="Myriad Pro" pitchFamily="34" charset="0"/>
              </a:defRPr>
            </a:lvl1pPr>
          </a:lstStyle>
          <a:p>
            <a:r>
              <a:rPr lang="en-US" dirty="0" err="1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8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tens benefíc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4878042" y="1866853"/>
            <a:ext cx="3481118" cy="356473"/>
          </a:xfrm>
        </p:spPr>
        <p:txBody>
          <a:bodyPr numCol="1" anchor="ctr" anchorCtr="0"/>
          <a:lstStyle>
            <a:lvl1pPr algn="l">
              <a:defRPr sz="2000" b="1">
                <a:solidFill>
                  <a:srgbClr val="FFC000"/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9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880522" y="2299771"/>
            <a:ext cx="3481118" cy="356473"/>
          </a:xfrm>
        </p:spPr>
        <p:txBody>
          <a:bodyPr numCol="1" anchor="ctr" anchorCtr="0"/>
          <a:lstStyle>
            <a:lvl1pPr algn="l">
              <a:defRPr sz="2000" b="1">
                <a:solidFill>
                  <a:srgbClr val="F49827"/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0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878041" y="2725615"/>
            <a:ext cx="3481118" cy="356473"/>
          </a:xfrm>
        </p:spPr>
        <p:txBody>
          <a:bodyPr numCol="1" anchor="ctr" anchorCtr="0"/>
          <a:lstStyle>
            <a:lvl1pPr algn="l">
              <a:defRPr sz="2000" b="1">
                <a:solidFill>
                  <a:srgbClr val="C00000"/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1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878041" y="3148072"/>
            <a:ext cx="3481118" cy="356473"/>
          </a:xfrm>
        </p:spPr>
        <p:txBody>
          <a:bodyPr numCol="1" anchor="ctr" anchorCtr="0"/>
          <a:lstStyle>
            <a:lvl1pPr algn="l">
              <a:defRPr sz="2000" b="1">
                <a:solidFill>
                  <a:srgbClr val="8DC63F"/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2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4880522" y="3562805"/>
            <a:ext cx="3481118" cy="356473"/>
          </a:xfrm>
        </p:spPr>
        <p:txBody>
          <a:bodyPr numCol="1" anchor="ctr" anchorCtr="0"/>
          <a:lstStyle>
            <a:lvl1pPr algn="l">
              <a:defRPr sz="2000" b="1">
                <a:solidFill>
                  <a:srgbClr val="009DE0"/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4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919696" y="1830822"/>
            <a:ext cx="3890274" cy="356473"/>
          </a:xfrm>
        </p:spPr>
        <p:txBody>
          <a:bodyPr numCol="1" anchor="ctr" anchorCtr="0"/>
          <a:lstStyle>
            <a:lvl1pPr algn="l">
              <a:defRPr sz="2400" b="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919696" y="1212112"/>
            <a:ext cx="7204075" cy="616938"/>
          </a:xfrm>
        </p:spPr>
        <p:txBody>
          <a:bodyPr numCol="1"/>
          <a:lstStyle>
            <a:lvl1pPr>
              <a:defRPr sz="4800" b="1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8085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tens benefíc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4878042" y="1866853"/>
            <a:ext cx="3481118" cy="356473"/>
          </a:xfrm>
        </p:spPr>
        <p:txBody>
          <a:bodyPr numCol="1" anchor="ctr" anchorCtr="0"/>
          <a:lstStyle>
            <a:lvl1pPr algn="l">
              <a:defRPr sz="2000" b="1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9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880522" y="2299771"/>
            <a:ext cx="3481118" cy="356473"/>
          </a:xfrm>
        </p:spPr>
        <p:txBody>
          <a:bodyPr numCol="1" anchor="ctr" anchorCtr="0"/>
          <a:lstStyle>
            <a:lvl1pPr algn="l">
              <a:defRPr sz="2000" b="1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0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878041" y="2725615"/>
            <a:ext cx="3481118" cy="356473"/>
          </a:xfrm>
        </p:spPr>
        <p:txBody>
          <a:bodyPr numCol="1" anchor="ctr" anchorCtr="0"/>
          <a:lstStyle>
            <a:lvl1pPr algn="l">
              <a:defRPr sz="2000" b="1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1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878041" y="3148072"/>
            <a:ext cx="3481118" cy="356473"/>
          </a:xfrm>
        </p:spPr>
        <p:txBody>
          <a:bodyPr numCol="1" anchor="ctr" anchorCtr="0"/>
          <a:lstStyle>
            <a:lvl1pPr algn="l">
              <a:defRPr sz="2000" b="1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2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4880522" y="3562805"/>
            <a:ext cx="3481118" cy="356473"/>
          </a:xfrm>
        </p:spPr>
        <p:txBody>
          <a:bodyPr numCol="1" anchor="ctr" anchorCtr="0"/>
          <a:lstStyle>
            <a:lvl1pPr algn="l">
              <a:defRPr sz="2000" b="1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3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4879683" y="4002399"/>
            <a:ext cx="3481118" cy="356473"/>
          </a:xfrm>
        </p:spPr>
        <p:txBody>
          <a:bodyPr numCol="1" anchor="ctr" anchorCtr="0"/>
          <a:lstStyle>
            <a:lvl1pPr algn="l">
              <a:defRPr sz="2000" b="1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4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919696" y="1830822"/>
            <a:ext cx="3890274" cy="356473"/>
          </a:xfrm>
        </p:spPr>
        <p:txBody>
          <a:bodyPr numCol="1" anchor="ctr" anchorCtr="0"/>
          <a:lstStyle>
            <a:lvl1pPr algn="l">
              <a:defRPr sz="2400" b="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919696" y="1212112"/>
            <a:ext cx="7204075" cy="616938"/>
          </a:xfrm>
        </p:spPr>
        <p:txBody>
          <a:bodyPr numCol="1"/>
          <a:lstStyle>
            <a:lvl1pPr>
              <a:defRPr sz="4800" b="1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5" name="Text Placeholder 15"/>
          <p:cNvSpPr>
            <a:spLocks noGrp="1"/>
          </p:cNvSpPr>
          <p:nvPr>
            <p:ph type="body" sz="quarter" idx="19"/>
          </p:nvPr>
        </p:nvSpPr>
        <p:spPr>
          <a:xfrm>
            <a:off x="4875944" y="4438474"/>
            <a:ext cx="3481118" cy="356473"/>
          </a:xfrm>
        </p:spPr>
        <p:txBody>
          <a:bodyPr numCol="1" anchor="ctr" anchorCtr="0"/>
          <a:lstStyle>
            <a:lvl1pPr algn="l">
              <a:defRPr sz="2000" b="1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6" name="Text Placeholder 15"/>
          <p:cNvSpPr>
            <a:spLocks noGrp="1"/>
          </p:cNvSpPr>
          <p:nvPr>
            <p:ph type="body" sz="quarter" idx="20"/>
          </p:nvPr>
        </p:nvSpPr>
        <p:spPr>
          <a:xfrm>
            <a:off x="4878425" y="4853207"/>
            <a:ext cx="3481118" cy="356473"/>
          </a:xfrm>
        </p:spPr>
        <p:txBody>
          <a:bodyPr numCol="1" anchor="ctr" anchorCtr="0"/>
          <a:lstStyle>
            <a:lvl1pPr algn="l">
              <a:defRPr sz="2000" b="1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21"/>
          </p:nvPr>
        </p:nvSpPr>
        <p:spPr>
          <a:xfrm>
            <a:off x="4877586" y="5292801"/>
            <a:ext cx="3481118" cy="356473"/>
          </a:xfrm>
        </p:spPr>
        <p:txBody>
          <a:bodyPr numCol="1" anchor="ctr" anchorCtr="0"/>
          <a:lstStyle>
            <a:lvl1pPr algn="l">
              <a:defRPr sz="2000" b="1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3900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ao princip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1"/>
          <p:cNvSpPr>
            <a:spLocks noChangeArrowheads="1"/>
          </p:cNvSpPr>
          <p:nvPr userDrawn="1"/>
        </p:nvSpPr>
        <p:spPr bwMode="auto">
          <a:xfrm>
            <a:off x="-76200" y="0"/>
            <a:ext cx="9220200" cy="6934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/>
          <a:lstStyle/>
          <a:p>
            <a:endParaRPr lang="pt-BR">
              <a:solidFill>
                <a:srgbClr val="000000"/>
              </a:solidFill>
            </a:endParaRPr>
          </a:p>
        </p:txBody>
      </p:sp>
      <p:pic>
        <p:nvPicPr>
          <p:cNvPr id="9" name="Imagem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35088"/>
            <a:ext cx="2654300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630267" y="1560588"/>
            <a:ext cx="4260710" cy="3957710"/>
          </a:xfrm>
        </p:spPr>
        <p:txBody>
          <a:bodyPr numCol="1"/>
          <a:lstStyle>
            <a:lvl1pPr>
              <a:defRPr sz="240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20977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lit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1"/>
          <p:cNvSpPr>
            <a:spLocks noChangeArrowheads="1"/>
          </p:cNvSpPr>
          <p:nvPr userDrawn="1"/>
        </p:nvSpPr>
        <p:spPr bwMode="auto">
          <a:xfrm>
            <a:off x="-76200" y="0"/>
            <a:ext cx="9220200" cy="69342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/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630267" y="1560588"/>
            <a:ext cx="4260710" cy="3957710"/>
          </a:xfrm>
        </p:spPr>
        <p:txBody>
          <a:bodyPr numCol="1"/>
          <a:lstStyle>
            <a:lvl1pPr>
              <a:defRPr sz="240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6" name="Imagem 5" descr="conflito-07.png"/>
          <p:cNvPicPr>
            <a:picLocks noChangeAspect="1"/>
          </p:cNvPicPr>
          <p:nvPr userDrawn="1"/>
        </p:nvPicPr>
        <p:blipFill>
          <a:blip r:embed="rId2"/>
          <a:srcRect l="60330" r="10587"/>
          <a:stretch>
            <a:fillRect/>
          </a:stretch>
        </p:blipFill>
        <p:spPr>
          <a:xfrm>
            <a:off x="5257800" y="113444"/>
            <a:ext cx="2482702" cy="640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97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1653013"/>
            <a:ext cx="9144000" cy="8511013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4268817" y="5494635"/>
            <a:ext cx="3903633" cy="444203"/>
          </a:xfrm>
        </p:spPr>
        <p:txBody>
          <a:bodyPr numCol="1"/>
          <a:lstStyle>
            <a:lvl1pPr algn="r">
              <a:defRPr sz="240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31461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li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1"/>
          <p:cNvSpPr>
            <a:spLocks noChangeArrowheads="1"/>
          </p:cNvSpPr>
          <p:nvPr userDrawn="1"/>
        </p:nvSpPr>
        <p:spPr bwMode="auto">
          <a:xfrm>
            <a:off x="-76200" y="0"/>
            <a:ext cx="9220200" cy="6934200"/>
          </a:xfrm>
          <a:prstGeom prst="rect">
            <a:avLst/>
          </a:prstGeom>
          <a:solidFill>
            <a:srgbClr val="F15A29"/>
          </a:solidFill>
          <a:ln>
            <a:noFill/>
          </a:ln>
        </p:spPr>
        <p:txBody>
          <a:bodyPr/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630267" y="1560588"/>
            <a:ext cx="4260710" cy="3957710"/>
          </a:xfrm>
        </p:spPr>
        <p:txBody>
          <a:bodyPr numCol="1"/>
          <a:lstStyle>
            <a:lvl1pPr>
              <a:defRPr sz="240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6" name="Imagem 5" descr="conflito-07.png"/>
          <p:cNvPicPr>
            <a:picLocks noChangeAspect="1"/>
          </p:cNvPicPr>
          <p:nvPr userDrawn="1"/>
        </p:nvPicPr>
        <p:blipFill>
          <a:blip r:embed="rId2"/>
          <a:srcRect l="60330" r="10587"/>
          <a:stretch>
            <a:fillRect/>
          </a:stretch>
        </p:blipFill>
        <p:spPr>
          <a:xfrm>
            <a:off x="5257800" y="113444"/>
            <a:ext cx="2482702" cy="640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977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li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1"/>
          <p:cNvSpPr>
            <a:spLocks noChangeArrowheads="1"/>
          </p:cNvSpPr>
          <p:nvPr userDrawn="1"/>
        </p:nvSpPr>
        <p:spPr bwMode="auto">
          <a:xfrm>
            <a:off x="-76200" y="0"/>
            <a:ext cx="9220200" cy="6934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/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630267" y="1560588"/>
            <a:ext cx="4260710" cy="3957710"/>
          </a:xfrm>
        </p:spPr>
        <p:txBody>
          <a:bodyPr numCol="1"/>
          <a:lstStyle>
            <a:lvl1pPr>
              <a:defRPr sz="240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6" name="Imagem 5" descr="conflito-07.png"/>
          <p:cNvPicPr>
            <a:picLocks noChangeAspect="1"/>
          </p:cNvPicPr>
          <p:nvPr userDrawn="1"/>
        </p:nvPicPr>
        <p:blipFill>
          <a:blip r:embed="rId2"/>
          <a:srcRect l="60330" r="10587"/>
          <a:stretch>
            <a:fillRect/>
          </a:stretch>
        </p:blipFill>
        <p:spPr>
          <a:xfrm>
            <a:off x="5257800" y="113444"/>
            <a:ext cx="2482702" cy="640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977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li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1"/>
          <p:cNvSpPr>
            <a:spLocks noChangeArrowheads="1"/>
          </p:cNvSpPr>
          <p:nvPr userDrawn="1"/>
        </p:nvSpPr>
        <p:spPr bwMode="auto">
          <a:xfrm>
            <a:off x="-76200" y="0"/>
            <a:ext cx="9220200" cy="69342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/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630267" y="1560588"/>
            <a:ext cx="4260710" cy="3957710"/>
          </a:xfrm>
        </p:spPr>
        <p:txBody>
          <a:bodyPr numCol="1"/>
          <a:lstStyle>
            <a:lvl1pPr>
              <a:defRPr sz="240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6" name="Imagem 5" descr="conflito-07.png"/>
          <p:cNvPicPr>
            <a:picLocks noChangeAspect="1"/>
          </p:cNvPicPr>
          <p:nvPr userDrawn="1"/>
        </p:nvPicPr>
        <p:blipFill>
          <a:blip r:embed="rId2"/>
          <a:srcRect l="60330" r="10587"/>
          <a:stretch>
            <a:fillRect/>
          </a:stretch>
        </p:blipFill>
        <p:spPr>
          <a:xfrm>
            <a:off x="5257800" y="113444"/>
            <a:ext cx="2482702" cy="640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977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li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1"/>
          <p:cNvSpPr>
            <a:spLocks noChangeArrowheads="1"/>
          </p:cNvSpPr>
          <p:nvPr userDrawn="1"/>
        </p:nvSpPr>
        <p:spPr bwMode="auto">
          <a:xfrm>
            <a:off x="-76200" y="0"/>
            <a:ext cx="9220200" cy="6934200"/>
          </a:xfrm>
          <a:prstGeom prst="rect">
            <a:avLst/>
          </a:prstGeom>
          <a:solidFill>
            <a:srgbClr val="009DE0"/>
          </a:solidFill>
          <a:ln>
            <a:noFill/>
          </a:ln>
        </p:spPr>
        <p:txBody>
          <a:bodyPr/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630267" y="1560588"/>
            <a:ext cx="4260710" cy="3957710"/>
          </a:xfrm>
        </p:spPr>
        <p:txBody>
          <a:bodyPr numCol="1"/>
          <a:lstStyle>
            <a:lvl1pPr>
              <a:defRPr sz="240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6" name="Imagem 5" descr="conflito-07.png"/>
          <p:cNvPicPr>
            <a:picLocks noChangeAspect="1"/>
          </p:cNvPicPr>
          <p:nvPr userDrawn="1"/>
        </p:nvPicPr>
        <p:blipFill>
          <a:blip r:embed="rId2"/>
          <a:srcRect l="60330" r="10587"/>
          <a:stretch>
            <a:fillRect/>
          </a:stretch>
        </p:blipFill>
        <p:spPr>
          <a:xfrm>
            <a:off x="5257800" y="113444"/>
            <a:ext cx="2482702" cy="640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977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_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4334" y="6282193"/>
            <a:ext cx="963364" cy="294361"/>
          </a:xfrm>
          <a:prstGeom prst="rect">
            <a:avLst/>
          </a:prstGeom>
        </p:spPr>
      </p:pic>
      <p:pic>
        <p:nvPicPr>
          <p:cNvPr id="4098" name="Picture 2" descr="C:\Users\fernandes\Desktop\prefinal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0"/>
          <a:stretch/>
        </p:blipFill>
        <p:spPr bwMode="auto">
          <a:xfrm>
            <a:off x="-10640" y="0"/>
            <a:ext cx="9154640" cy="686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166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4334" y="6282193"/>
            <a:ext cx="963364" cy="294361"/>
          </a:xfrm>
          <a:prstGeom prst="rect">
            <a:avLst/>
          </a:prstGeom>
        </p:spPr>
      </p:pic>
      <p:pic>
        <p:nvPicPr>
          <p:cNvPr id="3074" name="Picture 2" descr="C:\Users\fernandes\Desktop\final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904"/>
            <a:ext cx="9144000" cy="641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9683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63EF1-7339-4BDB-9946-C58E99776B8E}" type="datetimeFigureOut">
              <a:rPr lang="pt-BR"/>
              <a:pPr>
                <a:defRPr/>
              </a:pPr>
              <a:t>10/07/2014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98AD3-BA6B-46DF-A9DF-09F12333BAB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ór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A2A"/>
              </a:solidFill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969962" y="2732573"/>
            <a:ext cx="7204075" cy="22009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639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-1652588"/>
            <a:ext cx="9144000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Freeform 5"/>
          <p:cNvSpPr>
            <a:spLocks/>
          </p:cNvSpPr>
          <p:nvPr userDrawn="1"/>
        </p:nvSpPr>
        <p:spPr bwMode="auto">
          <a:xfrm>
            <a:off x="2376488" y="406400"/>
            <a:ext cx="6775450" cy="6456363"/>
          </a:xfrm>
          <a:custGeom>
            <a:avLst/>
            <a:gdLst>
              <a:gd name="T0" fmla="*/ 7682 w 11835"/>
              <a:gd name="T1" fmla="*/ 7681 h 11280"/>
              <a:gd name="T2" fmla="*/ 7682 w 11835"/>
              <a:gd name="T3" fmla="*/ 7681 h 11280"/>
              <a:gd name="T4" fmla="*/ 0 w 11835"/>
              <a:gd name="T5" fmla="*/ 7681 h 11280"/>
              <a:gd name="T6" fmla="*/ 3120 w 11835"/>
              <a:gd name="T7" fmla="*/ 11280 h 11280"/>
              <a:gd name="T8" fmla="*/ 11835 w 11835"/>
              <a:gd name="T9" fmla="*/ 11280 h 11280"/>
              <a:gd name="T10" fmla="*/ 11835 w 11835"/>
              <a:gd name="T11" fmla="*/ 4550 h 11280"/>
              <a:gd name="T12" fmla="*/ 7682 w 11835"/>
              <a:gd name="T13" fmla="*/ 0 h 11280"/>
              <a:gd name="T14" fmla="*/ 7682 w 11835"/>
              <a:gd name="T15" fmla="*/ 7681 h 1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835" h="11280">
                <a:moveTo>
                  <a:pt x="7682" y="7681"/>
                </a:moveTo>
                <a:lnTo>
                  <a:pt x="7682" y="7681"/>
                </a:lnTo>
                <a:lnTo>
                  <a:pt x="0" y="7681"/>
                </a:lnTo>
                <a:lnTo>
                  <a:pt x="3120" y="11280"/>
                </a:lnTo>
                <a:lnTo>
                  <a:pt x="11835" y="11280"/>
                </a:lnTo>
                <a:lnTo>
                  <a:pt x="11835" y="4550"/>
                </a:lnTo>
                <a:lnTo>
                  <a:pt x="7682" y="0"/>
                </a:lnTo>
                <a:lnTo>
                  <a:pt x="7682" y="7681"/>
                </a:lnTo>
                <a:close/>
              </a:path>
            </a:pathLst>
          </a:custGeom>
          <a:solidFill>
            <a:srgbClr val="75757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4268817" y="5494635"/>
            <a:ext cx="3903633" cy="444203"/>
          </a:xfrm>
        </p:spPr>
        <p:txBody>
          <a:bodyPr numCol="1"/>
          <a:lstStyle>
            <a:lvl1pPr algn="r">
              <a:defRPr sz="240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Freeform 6"/>
          <p:cNvSpPr>
            <a:spLocks/>
          </p:cNvSpPr>
          <p:nvPr userDrawn="1"/>
        </p:nvSpPr>
        <p:spPr bwMode="auto">
          <a:xfrm>
            <a:off x="13252" y="-1640924"/>
            <a:ext cx="6775450" cy="6457950"/>
          </a:xfrm>
          <a:custGeom>
            <a:avLst/>
            <a:gdLst>
              <a:gd name="T0" fmla="*/ 0 w 11834"/>
              <a:gd name="T1" fmla="*/ 0 h 11280"/>
              <a:gd name="T2" fmla="*/ 0 w 11834"/>
              <a:gd name="T3" fmla="*/ 0 h 11280"/>
              <a:gd name="T4" fmla="*/ 0 w 11834"/>
              <a:gd name="T5" fmla="*/ 6730 h 11280"/>
              <a:gd name="T6" fmla="*/ 4152 w 11834"/>
              <a:gd name="T7" fmla="*/ 11280 h 11280"/>
              <a:gd name="T8" fmla="*/ 11834 w 11834"/>
              <a:gd name="T9" fmla="*/ 11280 h 11280"/>
              <a:gd name="T10" fmla="*/ 11834 w 11834"/>
              <a:gd name="T11" fmla="*/ 3599 h 11280"/>
              <a:gd name="T12" fmla="*/ 8715 w 11834"/>
              <a:gd name="T13" fmla="*/ 0 h 11280"/>
              <a:gd name="T14" fmla="*/ 0 w 11834"/>
              <a:gd name="T15" fmla="*/ 0 h 1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834" h="11280">
                <a:moveTo>
                  <a:pt x="0" y="0"/>
                </a:moveTo>
                <a:lnTo>
                  <a:pt x="0" y="0"/>
                </a:lnTo>
                <a:lnTo>
                  <a:pt x="0" y="6730"/>
                </a:lnTo>
                <a:lnTo>
                  <a:pt x="4152" y="11280"/>
                </a:lnTo>
                <a:lnTo>
                  <a:pt x="11834" y="11280"/>
                </a:lnTo>
                <a:lnTo>
                  <a:pt x="11834" y="3599"/>
                </a:lnTo>
                <a:lnTo>
                  <a:pt x="87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15A2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2372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ór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15A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A2A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969962" y="2732573"/>
            <a:ext cx="7204075" cy="22009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599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-1652588"/>
            <a:ext cx="9144000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Freeform 5"/>
          <p:cNvSpPr>
            <a:spLocks/>
          </p:cNvSpPr>
          <p:nvPr userDrawn="1"/>
        </p:nvSpPr>
        <p:spPr bwMode="auto">
          <a:xfrm>
            <a:off x="2376488" y="406400"/>
            <a:ext cx="6775450" cy="6456363"/>
          </a:xfrm>
          <a:custGeom>
            <a:avLst/>
            <a:gdLst>
              <a:gd name="T0" fmla="*/ 7682 w 11835"/>
              <a:gd name="T1" fmla="*/ 7681 h 11280"/>
              <a:gd name="T2" fmla="*/ 7682 w 11835"/>
              <a:gd name="T3" fmla="*/ 7681 h 11280"/>
              <a:gd name="T4" fmla="*/ 0 w 11835"/>
              <a:gd name="T5" fmla="*/ 7681 h 11280"/>
              <a:gd name="T6" fmla="*/ 3120 w 11835"/>
              <a:gd name="T7" fmla="*/ 11280 h 11280"/>
              <a:gd name="T8" fmla="*/ 11835 w 11835"/>
              <a:gd name="T9" fmla="*/ 11280 h 11280"/>
              <a:gd name="T10" fmla="*/ 11835 w 11835"/>
              <a:gd name="T11" fmla="*/ 4550 h 11280"/>
              <a:gd name="T12" fmla="*/ 7682 w 11835"/>
              <a:gd name="T13" fmla="*/ 0 h 11280"/>
              <a:gd name="T14" fmla="*/ 7682 w 11835"/>
              <a:gd name="T15" fmla="*/ 7681 h 1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835" h="11280">
                <a:moveTo>
                  <a:pt x="7682" y="7681"/>
                </a:moveTo>
                <a:lnTo>
                  <a:pt x="7682" y="7681"/>
                </a:lnTo>
                <a:lnTo>
                  <a:pt x="0" y="7681"/>
                </a:lnTo>
                <a:lnTo>
                  <a:pt x="3120" y="11280"/>
                </a:lnTo>
                <a:lnTo>
                  <a:pt x="11835" y="11280"/>
                </a:lnTo>
                <a:lnTo>
                  <a:pt x="11835" y="4550"/>
                </a:lnTo>
                <a:lnTo>
                  <a:pt x="7682" y="0"/>
                </a:lnTo>
                <a:lnTo>
                  <a:pt x="7682" y="7681"/>
                </a:lnTo>
                <a:close/>
              </a:path>
            </a:pathLst>
          </a:custGeom>
          <a:solidFill>
            <a:srgbClr val="75757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4268817" y="5494635"/>
            <a:ext cx="3903633" cy="444203"/>
          </a:xfrm>
        </p:spPr>
        <p:txBody>
          <a:bodyPr numCol="1"/>
          <a:lstStyle>
            <a:lvl1pPr algn="r">
              <a:defRPr sz="240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Freeform 6"/>
          <p:cNvSpPr>
            <a:spLocks/>
          </p:cNvSpPr>
          <p:nvPr userDrawn="1"/>
        </p:nvSpPr>
        <p:spPr bwMode="auto">
          <a:xfrm>
            <a:off x="13252" y="-1640924"/>
            <a:ext cx="6775450" cy="6457950"/>
          </a:xfrm>
          <a:custGeom>
            <a:avLst/>
            <a:gdLst>
              <a:gd name="T0" fmla="*/ 0 w 11834"/>
              <a:gd name="T1" fmla="*/ 0 h 11280"/>
              <a:gd name="T2" fmla="*/ 0 w 11834"/>
              <a:gd name="T3" fmla="*/ 0 h 11280"/>
              <a:gd name="T4" fmla="*/ 0 w 11834"/>
              <a:gd name="T5" fmla="*/ 6730 h 11280"/>
              <a:gd name="T6" fmla="*/ 4152 w 11834"/>
              <a:gd name="T7" fmla="*/ 11280 h 11280"/>
              <a:gd name="T8" fmla="*/ 11834 w 11834"/>
              <a:gd name="T9" fmla="*/ 11280 h 11280"/>
              <a:gd name="T10" fmla="*/ 11834 w 11834"/>
              <a:gd name="T11" fmla="*/ 3599 h 11280"/>
              <a:gd name="T12" fmla="*/ 8715 w 11834"/>
              <a:gd name="T13" fmla="*/ 0 h 11280"/>
              <a:gd name="T14" fmla="*/ 0 w 11834"/>
              <a:gd name="T15" fmla="*/ 0 h 1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834" h="11280">
                <a:moveTo>
                  <a:pt x="0" y="0"/>
                </a:moveTo>
                <a:lnTo>
                  <a:pt x="0" y="0"/>
                </a:lnTo>
                <a:lnTo>
                  <a:pt x="0" y="6730"/>
                </a:lnTo>
                <a:lnTo>
                  <a:pt x="4152" y="11280"/>
                </a:lnTo>
                <a:lnTo>
                  <a:pt x="11834" y="11280"/>
                </a:lnTo>
                <a:lnTo>
                  <a:pt x="11834" y="3599"/>
                </a:lnTo>
                <a:lnTo>
                  <a:pt x="8715" y="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1094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ór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A2A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969962" y="2732573"/>
            <a:ext cx="7204075" cy="22009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203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-1652588"/>
            <a:ext cx="9144000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Freeform 5"/>
          <p:cNvSpPr>
            <a:spLocks/>
          </p:cNvSpPr>
          <p:nvPr userDrawn="1"/>
        </p:nvSpPr>
        <p:spPr bwMode="auto">
          <a:xfrm>
            <a:off x="2376488" y="406400"/>
            <a:ext cx="6775450" cy="6456363"/>
          </a:xfrm>
          <a:custGeom>
            <a:avLst/>
            <a:gdLst>
              <a:gd name="T0" fmla="*/ 7682 w 11835"/>
              <a:gd name="T1" fmla="*/ 7681 h 11280"/>
              <a:gd name="T2" fmla="*/ 7682 w 11835"/>
              <a:gd name="T3" fmla="*/ 7681 h 11280"/>
              <a:gd name="T4" fmla="*/ 0 w 11835"/>
              <a:gd name="T5" fmla="*/ 7681 h 11280"/>
              <a:gd name="T6" fmla="*/ 3120 w 11835"/>
              <a:gd name="T7" fmla="*/ 11280 h 11280"/>
              <a:gd name="T8" fmla="*/ 11835 w 11835"/>
              <a:gd name="T9" fmla="*/ 11280 h 11280"/>
              <a:gd name="T10" fmla="*/ 11835 w 11835"/>
              <a:gd name="T11" fmla="*/ 4550 h 11280"/>
              <a:gd name="T12" fmla="*/ 7682 w 11835"/>
              <a:gd name="T13" fmla="*/ 0 h 11280"/>
              <a:gd name="T14" fmla="*/ 7682 w 11835"/>
              <a:gd name="T15" fmla="*/ 7681 h 1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835" h="11280">
                <a:moveTo>
                  <a:pt x="7682" y="7681"/>
                </a:moveTo>
                <a:lnTo>
                  <a:pt x="7682" y="7681"/>
                </a:lnTo>
                <a:lnTo>
                  <a:pt x="0" y="7681"/>
                </a:lnTo>
                <a:lnTo>
                  <a:pt x="3120" y="11280"/>
                </a:lnTo>
                <a:lnTo>
                  <a:pt x="11835" y="11280"/>
                </a:lnTo>
                <a:lnTo>
                  <a:pt x="11835" y="4550"/>
                </a:lnTo>
                <a:lnTo>
                  <a:pt x="7682" y="0"/>
                </a:lnTo>
                <a:lnTo>
                  <a:pt x="7682" y="7681"/>
                </a:lnTo>
                <a:close/>
              </a:path>
            </a:pathLst>
          </a:custGeom>
          <a:solidFill>
            <a:srgbClr val="75757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4268817" y="5494635"/>
            <a:ext cx="3903633" cy="444203"/>
          </a:xfrm>
        </p:spPr>
        <p:txBody>
          <a:bodyPr numCol="1"/>
          <a:lstStyle>
            <a:lvl1pPr algn="r">
              <a:defRPr sz="240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Freeform 6"/>
          <p:cNvSpPr>
            <a:spLocks/>
          </p:cNvSpPr>
          <p:nvPr userDrawn="1"/>
        </p:nvSpPr>
        <p:spPr bwMode="auto">
          <a:xfrm>
            <a:off x="13252" y="-1640924"/>
            <a:ext cx="6775450" cy="6457950"/>
          </a:xfrm>
          <a:custGeom>
            <a:avLst/>
            <a:gdLst>
              <a:gd name="T0" fmla="*/ 0 w 11834"/>
              <a:gd name="T1" fmla="*/ 0 h 11280"/>
              <a:gd name="T2" fmla="*/ 0 w 11834"/>
              <a:gd name="T3" fmla="*/ 0 h 11280"/>
              <a:gd name="T4" fmla="*/ 0 w 11834"/>
              <a:gd name="T5" fmla="*/ 6730 h 11280"/>
              <a:gd name="T6" fmla="*/ 4152 w 11834"/>
              <a:gd name="T7" fmla="*/ 11280 h 11280"/>
              <a:gd name="T8" fmla="*/ 11834 w 11834"/>
              <a:gd name="T9" fmla="*/ 11280 h 11280"/>
              <a:gd name="T10" fmla="*/ 11834 w 11834"/>
              <a:gd name="T11" fmla="*/ 3599 h 11280"/>
              <a:gd name="T12" fmla="*/ 8715 w 11834"/>
              <a:gd name="T13" fmla="*/ 0 h 11280"/>
              <a:gd name="T14" fmla="*/ 0 w 11834"/>
              <a:gd name="T15" fmla="*/ 0 h 1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834" h="11280">
                <a:moveTo>
                  <a:pt x="0" y="0"/>
                </a:moveTo>
                <a:lnTo>
                  <a:pt x="0" y="0"/>
                </a:lnTo>
                <a:lnTo>
                  <a:pt x="0" y="6730"/>
                </a:lnTo>
                <a:lnTo>
                  <a:pt x="4152" y="11280"/>
                </a:lnTo>
                <a:lnTo>
                  <a:pt x="11834" y="11280"/>
                </a:lnTo>
                <a:lnTo>
                  <a:pt x="11834" y="3599"/>
                </a:lnTo>
                <a:lnTo>
                  <a:pt x="8715" y="0"/>
                </a:lnTo>
                <a:lnTo>
                  <a:pt x="0" y="0"/>
                </a:lnTo>
                <a:close/>
              </a:path>
            </a:pathLst>
          </a:custGeom>
          <a:solidFill>
            <a:srgbClr val="8DC63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2372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9963" y="1384867"/>
            <a:ext cx="7204075" cy="5663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9961" y="2897909"/>
            <a:ext cx="7204076" cy="3058392"/>
          </a:xfrm>
          <a:prstGeom prst="rect">
            <a:avLst/>
          </a:prstGeom>
        </p:spPr>
        <p:txBody>
          <a:bodyPr vert="horz" lIns="0" tIns="0" rIns="0" bIns="0" numCol="2" spcCol="18000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969961" y="923203"/>
            <a:ext cx="720407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2400">
                <a:solidFill>
                  <a:srgbClr val="7F7F7F"/>
                </a:solidFill>
                <a:latin typeface="Myriad Pro"/>
                <a:cs typeface="Myriad Pro"/>
              </a:defRPr>
            </a:lvl1pPr>
          </a:lstStyle>
          <a:p>
            <a:endParaRPr lang="en-US" dirty="0"/>
          </a:p>
        </p:txBody>
      </p:sp>
      <p:pic>
        <p:nvPicPr>
          <p:cNvPr id="5" name="Imagem 6"/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" y="6164186"/>
            <a:ext cx="3309938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983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4" r:id="rId2"/>
    <p:sldLayoutId id="2147483680" r:id="rId3"/>
    <p:sldLayoutId id="2147483695" r:id="rId4"/>
    <p:sldLayoutId id="2147483703" r:id="rId5"/>
    <p:sldLayoutId id="2147483683" r:id="rId6"/>
    <p:sldLayoutId id="2147483681" r:id="rId7"/>
    <p:sldLayoutId id="2147483696" r:id="rId8"/>
    <p:sldLayoutId id="2147483685" r:id="rId9"/>
    <p:sldLayoutId id="2147483694" r:id="rId10"/>
    <p:sldLayoutId id="2147483689" r:id="rId11"/>
    <p:sldLayoutId id="2147483682" r:id="rId12"/>
    <p:sldLayoutId id="2147483672" r:id="rId13"/>
    <p:sldLayoutId id="2147483664" r:id="rId14"/>
    <p:sldLayoutId id="2147483687" r:id="rId15"/>
    <p:sldLayoutId id="2147483688" r:id="rId16"/>
    <p:sldLayoutId id="2147483701" r:id="rId17"/>
    <p:sldLayoutId id="2147483702" r:id="rId18"/>
    <p:sldLayoutId id="2147483686" r:id="rId19"/>
    <p:sldLayoutId id="2147483704" r:id="rId20"/>
    <p:sldLayoutId id="2147483705" r:id="rId21"/>
    <p:sldLayoutId id="2147483706" r:id="rId22"/>
    <p:sldLayoutId id="2147483707" r:id="rId23"/>
    <p:sldLayoutId id="2147483690" r:id="rId24"/>
    <p:sldLayoutId id="2147483691" r:id="rId25"/>
    <p:sldLayoutId id="2147483692" r:id="rId26"/>
    <p:sldLayoutId id="2147483700" r:id="rId27"/>
    <p:sldLayoutId id="2147483697" r:id="rId28"/>
    <p:sldLayoutId id="2147483708" r:id="rId29"/>
    <p:sldLayoutId id="2147483709" r:id="rId30"/>
    <p:sldLayoutId id="2147483710" r:id="rId31"/>
    <p:sldLayoutId id="2147483711" r:id="rId32"/>
    <p:sldLayoutId id="2147483712" r:id="rId33"/>
    <p:sldLayoutId id="2147483699" r:id="rId34"/>
    <p:sldLayoutId id="2147483698" r:id="rId35"/>
    <p:sldLayoutId id="2147483713" r:id="rId3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Myriad Pro"/>
          <a:ea typeface="+mj-ea"/>
          <a:cs typeface="Myriad Pro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400" kern="1200">
          <a:solidFill>
            <a:schemeClr val="tx1"/>
          </a:solidFill>
          <a:latin typeface="Myriad Pro"/>
          <a:ea typeface="+mn-ea"/>
          <a:cs typeface="Myriad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Myriad Pro"/>
          <a:ea typeface="+mn-ea"/>
          <a:cs typeface="Myriad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Myriad Pro"/>
          <a:ea typeface="+mn-ea"/>
          <a:cs typeface="Myriad Pro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Myriad Pro"/>
          <a:ea typeface="+mn-ea"/>
          <a:cs typeface="Myriad Pro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1200" kern="1200">
          <a:solidFill>
            <a:schemeClr val="tx1"/>
          </a:solidFill>
          <a:latin typeface="Myriad Pro"/>
          <a:ea typeface="+mn-ea"/>
          <a:cs typeface="Myriad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bisp.inf.br/det/cortico?pid=3a24d771-81be-4ea7-bb07-09623afe3147" TargetMode="External"/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hyperlink" Target="http://www.habisp.inf.br/det/cortico?pid=a04d93cc-ffe3-4566-af7f-556d8cd68d47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61746" y="4167562"/>
            <a:ext cx="4624755" cy="791307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endParaRPr lang="pt-BR" sz="2400" b="1" dirty="0" smtClean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28092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209692" y="1"/>
            <a:ext cx="1916723" cy="545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28599" y="273050"/>
            <a:ext cx="8723937" cy="641350"/>
          </a:xfrm>
        </p:spPr>
        <p:txBody>
          <a:bodyPr>
            <a:normAutofit/>
          </a:bodyPr>
          <a:lstStyle/>
          <a:p>
            <a:r>
              <a:rPr lang="pt-BR" dirty="0" err="1" smtClean="0"/>
              <a:t>pacheco</a:t>
            </a:r>
            <a:r>
              <a:rPr lang="pt-BR" dirty="0" smtClean="0"/>
              <a:t> chaves / estação </a:t>
            </a:r>
            <a:r>
              <a:rPr lang="pt-BR" dirty="0" err="1" smtClean="0"/>
              <a:t>ipiranga</a:t>
            </a:r>
            <a:endParaRPr lang="pt-BR" dirty="0"/>
          </a:p>
        </p:txBody>
      </p:sp>
      <p:grpSp>
        <p:nvGrpSpPr>
          <p:cNvPr id="14" name="Grupo 13"/>
          <p:cNvGrpSpPr/>
          <p:nvPr/>
        </p:nvGrpSpPr>
        <p:grpSpPr>
          <a:xfrm>
            <a:off x="0" y="1440000"/>
            <a:ext cx="2926017" cy="4286256"/>
            <a:chOff x="0" y="0"/>
            <a:chExt cx="2926017" cy="428625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2926017" cy="4286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Elipse 15"/>
            <p:cNvSpPr/>
            <p:nvPr/>
          </p:nvSpPr>
          <p:spPr>
            <a:xfrm>
              <a:off x="1357290" y="1785926"/>
              <a:ext cx="142876" cy="14287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3071802" y="1471613"/>
            <a:ext cx="5973495" cy="4467225"/>
            <a:chOff x="3071802" y="1471613"/>
            <a:chExt cx="5973495" cy="4467225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71802" y="1471613"/>
              <a:ext cx="5920740" cy="446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Retângulo 20"/>
            <p:cNvSpPr/>
            <p:nvPr/>
          </p:nvSpPr>
          <p:spPr>
            <a:xfrm>
              <a:off x="7128574" y="5541620"/>
              <a:ext cx="1916723" cy="3972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Retângulo 21"/>
            <p:cNvSpPr/>
            <p:nvPr/>
          </p:nvSpPr>
          <p:spPr>
            <a:xfrm>
              <a:off x="3168975" y="5761426"/>
              <a:ext cx="1916723" cy="1774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1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209692" y="1"/>
            <a:ext cx="1916723" cy="545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28599" y="273050"/>
            <a:ext cx="8723937" cy="641350"/>
          </a:xfrm>
        </p:spPr>
        <p:txBody>
          <a:bodyPr>
            <a:normAutofit/>
          </a:bodyPr>
          <a:lstStyle/>
          <a:p>
            <a:r>
              <a:rPr lang="pt-BR" dirty="0" smtClean="0"/>
              <a:t>favela </a:t>
            </a:r>
            <a:r>
              <a:rPr lang="pt-BR" dirty="0" err="1" smtClean="0"/>
              <a:t>sabesp</a:t>
            </a:r>
            <a:endParaRPr lang="pt-BR" dirty="0"/>
          </a:p>
        </p:txBody>
      </p:sp>
      <p:grpSp>
        <p:nvGrpSpPr>
          <p:cNvPr id="11" name="Grupo 10"/>
          <p:cNvGrpSpPr/>
          <p:nvPr/>
        </p:nvGrpSpPr>
        <p:grpSpPr>
          <a:xfrm>
            <a:off x="0" y="1440000"/>
            <a:ext cx="2926017" cy="4286256"/>
            <a:chOff x="0" y="0"/>
            <a:chExt cx="2926017" cy="4286256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2926017" cy="4286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Elipse 12"/>
            <p:cNvSpPr/>
            <p:nvPr/>
          </p:nvSpPr>
          <p:spPr>
            <a:xfrm>
              <a:off x="1285852" y="1571612"/>
              <a:ext cx="142876" cy="14287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4" name="Grupo 13"/>
          <p:cNvGrpSpPr>
            <a:grpSpLocks noChangeAspect="1"/>
          </p:cNvGrpSpPr>
          <p:nvPr/>
        </p:nvGrpSpPr>
        <p:grpSpPr>
          <a:xfrm>
            <a:off x="3143240" y="1448258"/>
            <a:ext cx="5814060" cy="2493648"/>
            <a:chOff x="3143240" y="714356"/>
            <a:chExt cx="4152900" cy="1781177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43240" y="714356"/>
              <a:ext cx="4124325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43240" y="1000108"/>
              <a:ext cx="4152900" cy="1495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63290" y="4214818"/>
            <a:ext cx="5680710" cy="2586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31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209692" y="1"/>
            <a:ext cx="1916723" cy="545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28599" y="273050"/>
            <a:ext cx="8723937" cy="641350"/>
          </a:xfrm>
        </p:spPr>
        <p:txBody>
          <a:bodyPr>
            <a:normAutofit/>
          </a:bodyPr>
          <a:lstStyle/>
          <a:p>
            <a:r>
              <a:rPr lang="pt-BR" dirty="0" smtClean="0"/>
              <a:t>morro do </a:t>
            </a:r>
            <a:r>
              <a:rPr lang="pt-BR" dirty="0" err="1" smtClean="0"/>
              <a:t>pei</a:t>
            </a:r>
            <a:endParaRPr lang="pt-BR" dirty="0"/>
          </a:p>
        </p:txBody>
      </p:sp>
      <p:grpSp>
        <p:nvGrpSpPr>
          <p:cNvPr id="11" name="Grupo 10"/>
          <p:cNvGrpSpPr/>
          <p:nvPr/>
        </p:nvGrpSpPr>
        <p:grpSpPr>
          <a:xfrm>
            <a:off x="0" y="1440000"/>
            <a:ext cx="2926017" cy="4286256"/>
            <a:chOff x="0" y="0"/>
            <a:chExt cx="2926017" cy="4286256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2926017" cy="4286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Elipse 14"/>
            <p:cNvSpPr/>
            <p:nvPr/>
          </p:nvSpPr>
          <p:spPr>
            <a:xfrm>
              <a:off x="1714480" y="2214554"/>
              <a:ext cx="142876" cy="14287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440000"/>
            <a:ext cx="5827395" cy="104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31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209692" y="1"/>
            <a:ext cx="1916723" cy="545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28599" y="273050"/>
            <a:ext cx="8723937" cy="641350"/>
          </a:xfrm>
        </p:spPr>
        <p:txBody>
          <a:bodyPr>
            <a:normAutofit/>
          </a:bodyPr>
          <a:lstStyle/>
          <a:p>
            <a:r>
              <a:rPr lang="pt-BR" dirty="0" err="1" smtClean="0"/>
              <a:t>jacaraípe</a:t>
            </a:r>
            <a:endParaRPr lang="pt-BR" dirty="0"/>
          </a:p>
        </p:txBody>
      </p:sp>
      <p:grpSp>
        <p:nvGrpSpPr>
          <p:cNvPr id="10" name="Grupo 9"/>
          <p:cNvGrpSpPr/>
          <p:nvPr/>
        </p:nvGrpSpPr>
        <p:grpSpPr>
          <a:xfrm>
            <a:off x="0" y="1440000"/>
            <a:ext cx="2926017" cy="4286256"/>
            <a:chOff x="0" y="0"/>
            <a:chExt cx="2926017" cy="428625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2926017" cy="4286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Elipse 11"/>
            <p:cNvSpPr/>
            <p:nvPr/>
          </p:nvSpPr>
          <p:spPr>
            <a:xfrm>
              <a:off x="1857356" y="2214554"/>
              <a:ext cx="142876" cy="14287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3143240" y="853938"/>
            <a:ext cx="5814060" cy="3686191"/>
            <a:chOff x="3143240" y="853938"/>
            <a:chExt cx="5814060" cy="3686191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43240" y="853938"/>
              <a:ext cx="5814060" cy="2280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43240" y="3139954"/>
              <a:ext cx="5800725" cy="1400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16" y="4711590"/>
            <a:ext cx="5814060" cy="2160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31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209692" y="1"/>
            <a:ext cx="1916723" cy="545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28599" y="273050"/>
            <a:ext cx="8723937" cy="641350"/>
          </a:xfrm>
        </p:spPr>
        <p:txBody>
          <a:bodyPr>
            <a:normAutofit/>
          </a:bodyPr>
          <a:lstStyle/>
          <a:p>
            <a:r>
              <a:rPr lang="pt-BR" dirty="0" smtClean="0"/>
              <a:t>são </a:t>
            </a:r>
            <a:r>
              <a:rPr lang="pt-BR" dirty="0" err="1" smtClean="0"/>
              <a:t>faustino</a:t>
            </a:r>
            <a:endParaRPr lang="pt-BR" dirty="0"/>
          </a:p>
        </p:txBody>
      </p:sp>
      <p:grpSp>
        <p:nvGrpSpPr>
          <p:cNvPr id="10" name="Grupo 9"/>
          <p:cNvGrpSpPr/>
          <p:nvPr/>
        </p:nvGrpSpPr>
        <p:grpSpPr>
          <a:xfrm>
            <a:off x="0" y="1440000"/>
            <a:ext cx="2926017" cy="4286256"/>
            <a:chOff x="0" y="0"/>
            <a:chExt cx="2926017" cy="428625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2926017" cy="4286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Elipse 11"/>
            <p:cNvSpPr/>
            <p:nvPr/>
          </p:nvSpPr>
          <p:spPr>
            <a:xfrm>
              <a:off x="2000232" y="2428868"/>
              <a:ext cx="142876" cy="14287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440000"/>
            <a:ext cx="5827395" cy="96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7" name="Grupo 16"/>
          <p:cNvGrpSpPr/>
          <p:nvPr/>
        </p:nvGrpSpPr>
        <p:grpSpPr>
          <a:xfrm>
            <a:off x="3500430" y="3083074"/>
            <a:ext cx="4429124" cy="642942"/>
            <a:chOff x="3786182" y="1785926"/>
            <a:chExt cx="4429124" cy="642942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4"/>
            <a:srcRect t="6635" b="80095"/>
            <a:stretch>
              <a:fillRect/>
            </a:stretch>
          </p:blipFill>
          <p:spPr bwMode="auto">
            <a:xfrm>
              <a:off x="3786182" y="1785926"/>
              <a:ext cx="4429124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4"/>
            <a:srcRect t="68486" b="28197"/>
            <a:stretch>
              <a:fillRect/>
            </a:stretch>
          </p:blipFill>
          <p:spPr bwMode="auto">
            <a:xfrm>
              <a:off x="3786182" y="2285992"/>
              <a:ext cx="4429124" cy="1428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131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209692" y="1"/>
            <a:ext cx="1916723" cy="545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28599" y="273050"/>
            <a:ext cx="8723937" cy="641350"/>
          </a:xfrm>
        </p:spPr>
        <p:txBody>
          <a:bodyPr>
            <a:normAutofit/>
          </a:bodyPr>
          <a:lstStyle/>
          <a:p>
            <a:r>
              <a:rPr lang="pt-BR" dirty="0" err="1" smtClean="0"/>
              <a:t>willin</a:t>
            </a:r>
            <a:r>
              <a:rPr lang="pt-BR" dirty="0" smtClean="0"/>
              <a:t> / córrego dos meninos</a:t>
            </a:r>
            <a:endParaRPr lang="pt-BR" dirty="0"/>
          </a:p>
        </p:txBody>
      </p:sp>
      <p:grpSp>
        <p:nvGrpSpPr>
          <p:cNvPr id="14" name="Grupo 13"/>
          <p:cNvGrpSpPr/>
          <p:nvPr/>
        </p:nvGrpSpPr>
        <p:grpSpPr>
          <a:xfrm>
            <a:off x="0" y="1440000"/>
            <a:ext cx="2926017" cy="4286256"/>
            <a:chOff x="0" y="0"/>
            <a:chExt cx="2926017" cy="428625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2926017" cy="4286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Elipse 15"/>
            <p:cNvSpPr/>
            <p:nvPr/>
          </p:nvSpPr>
          <p:spPr>
            <a:xfrm>
              <a:off x="1857356" y="2643182"/>
              <a:ext cx="142876" cy="14287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45431" y="3405188"/>
            <a:ext cx="350710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0" name="Grupo 19"/>
          <p:cNvGrpSpPr/>
          <p:nvPr/>
        </p:nvGrpSpPr>
        <p:grpSpPr>
          <a:xfrm>
            <a:off x="3143240" y="1478116"/>
            <a:ext cx="5854065" cy="1386840"/>
            <a:chOff x="3289935" y="714356"/>
            <a:chExt cx="5854065" cy="1386840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89935" y="714356"/>
              <a:ext cx="5854065" cy="1386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Retângulo 21"/>
            <p:cNvSpPr/>
            <p:nvPr/>
          </p:nvSpPr>
          <p:spPr>
            <a:xfrm>
              <a:off x="3357554" y="785794"/>
              <a:ext cx="2571768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131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209692" y="1"/>
            <a:ext cx="1916723" cy="545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28599" y="273050"/>
            <a:ext cx="8723937" cy="641350"/>
          </a:xfrm>
        </p:spPr>
        <p:txBody>
          <a:bodyPr>
            <a:normAutofit/>
          </a:bodyPr>
          <a:lstStyle/>
          <a:p>
            <a:r>
              <a:rPr lang="pt-BR" dirty="0" smtClean="0"/>
              <a:t>favela dos pilões</a:t>
            </a:r>
            <a:endParaRPr lang="pt-BR" dirty="0"/>
          </a:p>
        </p:txBody>
      </p:sp>
      <p:grpSp>
        <p:nvGrpSpPr>
          <p:cNvPr id="12" name="Grupo 11"/>
          <p:cNvGrpSpPr/>
          <p:nvPr/>
        </p:nvGrpSpPr>
        <p:grpSpPr>
          <a:xfrm>
            <a:off x="0" y="1440000"/>
            <a:ext cx="2926017" cy="4286256"/>
            <a:chOff x="0" y="0"/>
            <a:chExt cx="2926017" cy="4286256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2926017" cy="4286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Elipse 13"/>
            <p:cNvSpPr/>
            <p:nvPr/>
          </p:nvSpPr>
          <p:spPr>
            <a:xfrm>
              <a:off x="1428728" y="2500306"/>
              <a:ext cx="142876" cy="14287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3143240" y="1434325"/>
            <a:ext cx="5880735" cy="2702242"/>
            <a:chOff x="3143240" y="1135380"/>
            <a:chExt cx="5880735" cy="2702242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43240" y="1135380"/>
              <a:ext cx="5827395" cy="2293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43240" y="3357562"/>
              <a:ext cx="5880735" cy="480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84" y="4248890"/>
            <a:ext cx="3160395" cy="2493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31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209692" y="1"/>
            <a:ext cx="1916723" cy="545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28599" y="273050"/>
            <a:ext cx="8723937" cy="641350"/>
          </a:xfrm>
        </p:spPr>
        <p:txBody>
          <a:bodyPr>
            <a:normAutofit/>
          </a:bodyPr>
          <a:lstStyle/>
          <a:p>
            <a:r>
              <a:rPr lang="pt-BR" dirty="0" smtClean="0"/>
              <a:t>favela viela </a:t>
            </a:r>
            <a:r>
              <a:rPr lang="pt-BR" dirty="0" err="1" smtClean="0"/>
              <a:t>lício</a:t>
            </a:r>
            <a:r>
              <a:rPr lang="pt-BR" dirty="0" smtClean="0"/>
              <a:t> de </a:t>
            </a:r>
            <a:r>
              <a:rPr lang="pt-BR" dirty="0" err="1" smtClean="0"/>
              <a:t>miranda</a:t>
            </a:r>
            <a:endParaRPr lang="pt-BR" dirty="0"/>
          </a:p>
        </p:txBody>
      </p:sp>
      <p:grpSp>
        <p:nvGrpSpPr>
          <p:cNvPr id="12" name="Grupo 11"/>
          <p:cNvGrpSpPr/>
          <p:nvPr/>
        </p:nvGrpSpPr>
        <p:grpSpPr>
          <a:xfrm>
            <a:off x="0" y="1440000"/>
            <a:ext cx="2926017" cy="4286256"/>
            <a:chOff x="0" y="0"/>
            <a:chExt cx="2926017" cy="428625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2926017" cy="4286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Elipse 15"/>
            <p:cNvSpPr/>
            <p:nvPr/>
          </p:nvSpPr>
          <p:spPr>
            <a:xfrm>
              <a:off x="1500166" y="2571744"/>
              <a:ext cx="142876" cy="14287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352075"/>
            <a:ext cx="589407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9474" y="4154620"/>
            <a:ext cx="3480435" cy="2426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1" name="Grupo 20"/>
          <p:cNvGrpSpPr/>
          <p:nvPr/>
        </p:nvGrpSpPr>
        <p:grpSpPr>
          <a:xfrm>
            <a:off x="3714744" y="3000372"/>
            <a:ext cx="4429124" cy="785818"/>
            <a:chOff x="3428992" y="1714488"/>
            <a:chExt cx="4429124" cy="785818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5"/>
            <a:srcRect t="81755" b="11610"/>
            <a:stretch>
              <a:fillRect/>
            </a:stretch>
          </p:blipFill>
          <p:spPr bwMode="auto">
            <a:xfrm>
              <a:off x="3428992" y="2214554"/>
              <a:ext cx="4429124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5"/>
            <a:srcRect t="6635" b="81754"/>
            <a:stretch>
              <a:fillRect/>
            </a:stretch>
          </p:blipFill>
          <p:spPr bwMode="auto">
            <a:xfrm>
              <a:off x="3428992" y="1714488"/>
              <a:ext cx="4429124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131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209692" y="1"/>
            <a:ext cx="1916723" cy="545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28599" y="273050"/>
            <a:ext cx="8723937" cy="641350"/>
          </a:xfrm>
        </p:spPr>
        <p:txBody>
          <a:bodyPr>
            <a:normAutofit/>
          </a:bodyPr>
          <a:lstStyle/>
          <a:p>
            <a:r>
              <a:rPr lang="pt-BR" dirty="0" smtClean="0"/>
              <a:t>favela </a:t>
            </a:r>
            <a:r>
              <a:rPr lang="pt-BR" dirty="0" err="1" smtClean="0"/>
              <a:t>paraguai</a:t>
            </a:r>
            <a:r>
              <a:rPr lang="pt-BR" dirty="0" smtClean="0"/>
              <a:t> 1</a:t>
            </a:r>
            <a:endParaRPr lang="pt-BR" dirty="0"/>
          </a:p>
        </p:txBody>
      </p:sp>
      <p:grpSp>
        <p:nvGrpSpPr>
          <p:cNvPr id="12" name="Grupo 11"/>
          <p:cNvGrpSpPr/>
          <p:nvPr/>
        </p:nvGrpSpPr>
        <p:grpSpPr>
          <a:xfrm>
            <a:off x="0" y="1440000"/>
            <a:ext cx="2926017" cy="4286256"/>
            <a:chOff x="0" y="0"/>
            <a:chExt cx="2926017" cy="4286256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2926017" cy="4286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Elipse 13"/>
            <p:cNvSpPr/>
            <p:nvPr/>
          </p:nvSpPr>
          <p:spPr>
            <a:xfrm>
              <a:off x="1500166" y="2143116"/>
              <a:ext cx="142876" cy="14287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3143240" y="1417756"/>
            <a:ext cx="5867400" cy="2069794"/>
            <a:chOff x="3143240" y="714356"/>
            <a:chExt cx="5867400" cy="2069794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43240" y="714356"/>
              <a:ext cx="5827395" cy="1693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43240" y="2357430"/>
              <a:ext cx="5867400" cy="426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90235" y="4214818"/>
            <a:ext cx="3453765" cy="2413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31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209692" y="1"/>
            <a:ext cx="1916723" cy="545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28599" y="273050"/>
            <a:ext cx="8723937" cy="641350"/>
          </a:xfrm>
        </p:spPr>
        <p:txBody>
          <a:bodyPr>
            <a:normAutofit/>
          </a:bodyPr>
          <a:lstStyle/>
          <a:p>
            <a:r>
              <a:rPr lang="pt-BR" dirty="0" smtClean="0"/>
              <a:t>favela </a:t>
            </a:r>
            <a:r>
              <a:rPr lang="pt-BR" dirty="0" err="1" smtClean="0"/>
              <a:t>paraguai</a:t>
            </a:r>
            <a:r>
              <a:rPr lang="pt-BR" dirty="0" smtClean="0"/>
              <a:t> 2</a:t>
            </a:r>
            <a:endParaRPr lang="pt-BR" dirty="0"/>
          </a:p>
        </p:txBody>
      </p:sp>
      <p:grpSp>
        <p:nvGrpSpPr>
          <p:cNvPr id="8" name="Grupo 7"/>
          <p:cNvGrpSpPr/>
          <p:nvPr/>
        </p:nvGrpSpPr>
        <p:grpSpPr>
          <a:xfrm>
            <a:off x="0" y="1418854"/>
            <a:ext cx="2926017" cy="4286256"/>
            <a:chOff x="0" y="1418854"/>
            <a:chExt cx="2926017" cy="4286256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418854"/>
              <a:ext cx="2926017" cy="4286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Elipse 14"/>
            <p:cNvSpPr/>
            <p:nvPr/>
          </p:nvSpPr>
          <p:spPr>
            <a:xfrm>
              <a:off x="1428728" y="3606164"/>
              <a:ext cx="142876" cy="14287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418854"/>
            <a:ext cx="5800725" cy="586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31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ATENDIMENTO HABITACIONAL</a:t>
            </a:r>
            <a:br>
              <a:rPr lang="pt-BR" b="1" dirty="0" smtClean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473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smtClean="0"/>
              <a:t>Cortiços existentes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9765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7209692" y="1"/>
            <a:ext cx="1916723" cy="545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228600" y="1295400"/>
            <a:ext cx="7945438" cy="4113849"/>
            <a:chOff x="228600" y="1295400"/>
            <a:chExt cx="7945438" cy="4113849"/>
          </a:xfrm>
        </p:grpSpPr>
        <p:grpSp>
          <p:nvGrpSpPr>
            <p:cNvPr id="8" name="Grupo 7"/>
            <p:cNvGrpSpPr/>
            <p:nvPr/>
          </p:nvGrpSpPr>
          <p:grpSpPr>
            <a:xfrm>
              <a:off x="228600" y="1295400"/>
              <a:ext cx="7908609" cy="796290"/>
              <a:chOff x="228600" y="1295400"/>
              <a:chExt cx="7908609" cy="79629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28600" y="1295400"/>
                <a:ext cx="7908608" cy="796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7" name="Retângulo 6"/>
              <p:cNvSpPr/>
              <p:nvPr/>
            </p:nvSpPr>
            <p:spPr>
              <a:xfrm>
                <a:off x="7007763" y="1819129"/>
                <a:ext cx="1129446" cy="2725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5430" y="2148840"/>
              <a:ext cx="7908608" cy="2189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5430" y="4269106"/>
              <a:ext cx="7908608" cy="1140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131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0305" t="8597" r="982" b="10211"/>
          <a:stretch>
            <a:fillRect/>
          </a:stretch>
        </p:blipFill>
        <p:spPr bwMode="auto">
          <a:xfrm>
            <a:off x="0" y="0"/>
            <a:ext cx="9144000" cy="5894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 descr="C:\arquivos_Marilena\arquivos de OPERAÇÕES URBANAS\OPERAÇÕES URBANAS\MOOCA_VilaCARIOCA\APRESENTAÇÃO_SUBs\perimetro ouc-branco.png" hidden="1"/>
          <p:cNvPicPr>
            <a:picLocks noChangeAspect="1" noChangeArrowheads="1"/>
          </p:cNvPicPr>
          <p:nvPr/>
        </p:nvPicPr>
        <p:blipFill>
          <a:blip r:embed="rId3"/>
          <a:srcRect r="15165" b="44703"/>
          <a:stretch>
            <a:fillRect/>
          </a:stretch>
        </p:blipFill>
        <p:spPr bwMode="auto">
          <a:xfrm>
            <a:off x="3871912" y="2355099"/>
            <a:ext cx="5272088" cy="4502901"/>
          </a:xfrm>
          <a:prstGeom prst="rect">
            <a:avLst/>
          </a:prstGeom>
          <a:noFill/>
        </p:spPr>
      </p:pic>
      <p:pic>
        <p:nvPicPr>
          <p:cNvPr id="4100" name="Picture 4" descr="C:\arquivos_Marilena\arquivos de OPERAÇÕES URBANAS\OPERAÇÕES URBANAS\MOOCA_VilaCARIOCA\APRESENTAÇÃO_SUBs\SUBMOOCA4-linha.png"/>
          <p:cNvPicPr>
            <a:picLocks noChangeAspect="1" noChangeArrowheads="1"/>
          </p:cNvPicPr>
          <p:nvPr/>
        </p:nvPicPr>
        <p:blipFill>
          <a:blip r:embed="rId4"/>
          <a:srcRect t="19342" r="45871" b="9442"/>
          <a:stretch>
            <a:fillRect/>
          </a:stretch>
        </p:blipFill>
        <p:spPr bwMode="auto">
          <a:xfrm>
            <a:off x="3944482" y="273050"/>
            <a:ext cx="5025347" cy="5621885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4905829" y="389162"/>
            <a:ext cx="3614057" cy="421142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pt-BR" sz="2400" b="1" dirty="0" smtClean="0">
                <a:solidFill>
                  <a:schemeClr val="bg1"/>
                </a:solidFill>
                <a:latin typeface="Myriad Pro"/>
                <a:cs typeface="Myriad Pro"/>
              </a:rPr>
              <a:t>SUB MOOCA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569029" y="389162"/>
            <a:ext cx="1277257" cy="421142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pt-BR" sz="2400" b="1" dirty="0" smtClean="0">
                <a:solidFill>
                  <a:schemeClr val="bg1"/>
                </a:solidFill>
                <a:latin typeface="Myriad Pro"/>
                <a:cs typeface="Myriad Pro"/>
              </a:rPr>
              <a:t>SUB SÉ</a:t>
            </a:r>
          </a:p>
        </p:txBody>
      </p:sp>
      <p:pic>
        <p:nvPicPr>
          <p:cNvPr id="1026" name="Picture 2" descr="C:\arquivos_Marilena\arquivos de OPERAÇÕES URBANAS\OPERAÇÕES URBANAS\MOOCA_VilaCARIOCA\APRESENTAÇÃO_SUBs\SETORES1.png"/>
          <p:cNvPicPr>
            <a:picLocks noChangeAspect="1" noChangeArrowheads="1"/>
          </p:cNvPicPr>
          <p:nvPr/>
        </p:nvPicPr>
        <p:blipFill>
          <a:blip r:embed="rId5"/>
          <a:srcRect r="27673" b="55547"/>
          <a:stretch>
            <a:fillRect/>
          </a:stretch>
        </p:blipFill>
        <p:spPr bwMode="auto">
          <a:xfrm>
            <a:off x="3153456" y="1188654"/>
            <a:ext cx="5816373" cy="47062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7209692" y="1"/>
            <a:ext cx="1916723" cy="545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0631" t="9378" b="4262"/>
          <a:stretch>
            <a:fillRect/>
          </a:stretch>
        </p:blipFill>
        <p:spPr bwMode="auto">
          <a:xfrm>
            <a:off x="0" y="1"/>
            <a:ext cx="9210508" cy="6263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Elipse 6"/>
          <p:cNvSpPr/>
          <p:nvPr/>
        </p:nvSpPr>
        <p:spPr>
          <a:xfrm>
            <a:off x="7402286" y="4934857"/>
            <a:ext cx="595085" cy="74022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228600" y="5384800"/>
            <a:ext cx="1745343" cy="29028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1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7209692" y="1"/>
            <a:ext cx="1916723" cy="545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0505" t="10094" r="-428" b="4327"/>
          <a:stretch>
            <a:fillRect/>
          </a:stretch>
        </p:blipFill>
        <p:spPr bwMode="auto">
          <a:xfrm>
            <a:off x="0" y="1"/>
            <a:ext cx="9154049" cy="612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Elipse 6"/>
          <p:cNvSpPr/>
          <p:nvPr/>
        </p:nvSpPr>
        <p:spPr>
          <a:xfrm>
            <a:off x="7491866" y="4833257"/>
            <a:ext cx="534533" cy="78377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1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599" y="273050"/>
            <a:ext cx="6433457" cy="42418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1 - Setor Cambuci – sub Sé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9" name="Picture 3" descr="C:\arquivos_Marilena\arquivos de OPERAÇÕES URBANAS\OPERAÇÕES URBANAS\MOOCA_VilaCARIOCA\APRESENTAÇÃO_SUBs\perimetro ouc-branco.png" hidden="1"/>
          <p:cNvPicPr>
            <a:picLocks noChangeAspect="1" noChangeArrowheads="1"/>
          </p:cNvPicPr>
          <p:nvPr/>
        </p:nvPicPr>
        <p:blipFill>
          <a:blip r:embed="rId2"/>
          <a:srcRect r="15165" b="44703"/>
          <a:stretch>
            <a:fillRect/>
          </a:stretch>
        </p:blipFill>
        <p:spPr bwMode="auto">
          <a:xfrm>
            <a:off x="3871912" y="2355099"/>
            <a:ext cx="5272088" cy="4502901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5953352" y="2050299"/>
            <a:ext cx="1756229" cy="304800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pt-BR" sz="1400" b="1" dirty="0" smtClean="0">
                <a:solidFill>
                  <a:schemeClr val="bg1"/>
                </a:solidFill>
                <a:latin typeface="Myriad Pro"/>
                <a:cs typeface="Myriad Pro"/>
              </a:rPr>
              <a:t>SETOR MOOCA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871912" y="4920343"/>
            <a:ext cx="1756229" cy="304800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pt-BR" sz="1400" b="1" dirty="0" smtClean="0">
                <a:solidFill>
                  <a:schemeClr val="bg1"/>
                </a:solidFill>
                <a:latin typeface="Myriad Pro"/>
                <a:cs typeface="Myriad Pro"/>
              </a:rPr>
              <a:t>SETOR CAMBUCI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7155543" y="0"/>
            <a:ext cx="1988457" cy="537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/>
          <p:cNvSpPr txBox="1"/>
          <p:nvPr/>
        </p:nvSpPr>
        <p:spPr>
          <a:xfrm>
            <a:off x="6983254" y="1745499"/>
            <a:ext cx="344578" cy="304800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pt-BR" sz="2000" b="1" dirty="0" smtClean="0">
                <a:solidFill>
                  <a:schemeClr val="bg1"/>
                </a:solidFill>
                <a:latin typeface="Myriad Pro"/>
                <a:cs typeface="Myriad Pro"/>
              </a:rPr>
              <a:t>1</a:t>
            </a:r>
          </a:p>
        </p:txBody>
      </p:sp>
      <p:graphicFrame>
        <p:nvGraphicFramePr>
          <p:cNvPr id="30" name="Tabela 29"/>
          <p:cNvGraphicFramePr>
            <a:graphicFrameLocks noGrp="1"/>
          </p:cNvGraphicFramePr>
          <p:nvPr/>
        </p:nvGraphicFramePr>
        <p:xfrm>
          <a:off x="434341" y="900112"/>
          <a:ext cx="3757610" cy="5068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199"/>
                <a:gridCol w="708046"/>
                <a:gridCol w="749279"/>
                <a:gridCol w="700086"/>
              </a:tblGrid>
              <a:tr h="2250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Nome/ Endereço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Edificação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Área (</a:t>
                      </a:r>
                      <a:r>
                        <a:rPr lang="pt-BR" sz="1000" u="none" strike="noStrike" dirty="0" err="1">
                          <a:latin typeface="Arial" pitchFamily="34" charset="0"/>
                          <a:cs typeface="Arial" pitchFamily="34" charset="0"/>
                        </a:rPr>
                        <a:t>m²</a:t>
                      </a:r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Número de Famílias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Barão de </a:t>
                      </a:r>
                      <a:r>
                        <a:rPr lang="pt-BR" sz="1000" u="none" strike="noStrike" dirty="0" err="1">
                          <a:latin typeface="Arial" pitchFamily="34" charset="0"/>
                          <a:cs typeface="Arial" pitchFamily="34" charset="0"/>
                        </a:rPr>
                        <a:t>Jaguara</a:t>
                      </a:r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 940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Sobrado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523,66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Luis Gama 814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Térrea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493,73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Dona Ana Nery 1250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Sobrado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173,13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Freire Da Silva 360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Térrea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321,22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Barão de Jaguara 355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Sobrado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164,18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Barão de Jaguara 744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Sobrado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209,26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Barão de Jaguara 777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Mais de 3 pavimentos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129,30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--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Dona Ana Nery 1280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Sobrado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92,56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Jerônimo de Albuquerque 49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Sobrado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184,15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Barão de Jaguara 818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Sobrado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141,04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Alpes 297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Mais de 3 pavimentos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181,68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Estado 4531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Sobrado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114,03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Silveira Da Mota 504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Sobrado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247,42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Dona Ana Nery 1268 1270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Sobrado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252,04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 dirty="0" err="1">
                          <a:latin typeface="Arial" pitchFamily="34" charset="0"/>
                          <a:cs typeface="Arial" pitchFamily="34" charset="0"/>
                        </a:rPr>
                        <a:t>Climaco</a:t>
                      </a:r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 Barbosa 104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Sobrado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323,30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Barão de </a:t>
                      </a:r>
                      <a:r>
                        <a:rPr lang="pt-BR" sz="1000" u="none" strike="noStrike" dirty="0" err="1">
                          <a:latin typeface="Arial" pitchFamily="34" charset="0"/>
                          <a:cs typeface="Arial" pitchFamily="34" charset="0"/>
                        </a:rPr>
                        <a:t>Jaguara</a:t>
                      </a:r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 1164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Sobrado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156,10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Dona Ana Nery 1278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Sobrado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111,99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Dona Ana Nery 954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Sobrado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300,54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Estado 4545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Sobrado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196,67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Dona Ana Nery 1256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Sobrado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209,87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</a:tbl>
          </a:graphicData>
        </a:graphic>
      </p:graphicFrame>
      <p:graphicFrame>
        <p:nvGraphicFramePr>
          <p:cNvPr id="32" name="Tabela 31"/>
          <p:cNvGraphicFramePr>
            <a:graphicFrameLocks noGrp="1"/>
          </p:cNvGraphicFramePr>
          <p:nvPr/>
        </p:nvGraphicFramePr>
        <p:xfrm>
          <a:off x="4416428" y="900112"/>
          <a:ext cx="3757610" cy="2871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199"/>
                <a:gridCol w="708046"/>
                <a:gridCol w="749279"/>
                <a:gridCol w="700086"/>
              </a:tblGrid>
              <a:tr h="2250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Nome/ Endereço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Edificação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Área (</a:t>
                      </a:r>
                      <a:r>
                        <a:rPr lang="pt-BR" sz="1000" u="none" strike="noStrike" dirty="0" err="1">
                          <a:latin typeface="Arial" pitchFamily="34" charset="0"/>
                          <a:cs typeface="Arial" pitchFamily="34" charset="0"/>
                        </a:rPr>
                        <a:t>m²</a:t>
                      </a:r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Número de Famílias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Barão de </a:t>
                      </a:r>
                      <a:r>
                        <a:rPr lang="pt-BR" sz="1000" u="none" strike="noStrike" dirty="0" err="1">
                          <a:latin typeface="Arial" pitchFamily="34" charset="0"/>
                          <a:cs typeface="Arial" pitchFamily="34" charset="0"/>
                        </a:rPr>
                        <a:t>Jaguara</a:t>
                      </a:r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 767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Sobrado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166,80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Dona Ana Nery 1260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Sobrado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149,27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Pescadores 145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Térrea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277,02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Dona Ana Nery 1262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Térrea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213,63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Oscar Horta 324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Sobrado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111,65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Luis Gama 588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Mais de 3 pavimentos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192,98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Dona Ana Nery 67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Sobrado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724,16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--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Wandenkolk 674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Térrea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137,32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Cesário Ramalho 541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Sobrado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183,93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Estado 4557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Sobrado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375,23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latin typeface="Arial" pitchFamily="34" charset="0"/>
                          <a:cs typeface="Arial" pitchFamily="34" charset="0"/>
                        </a:rPr>
                        <a:t>7.057,86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latin typeface="Arial" pitchFamily="34" charset="0"/>
                          <a:cs typeface="Arial" pitchFamily="34" charset="0"/>
                        </a:rPr>
                        <a:t>235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</a:tbl>
          </a:graphicData>
        </a:graphic>
      </p:graphicFrame>
      <p:grpSp>
        <p:nvGrpSpPr>
          <p:cNvPr id="37" name="Grupo 36"/>
          <p:cNvGrpSpPr/>
          <p:nvPr/>
        </p:nvGrpSpPr>
        <p:grpSpPr>
          <a:xfrm>
            <a:off x="4581392" y="3998799"/>
            <a:ext cx="3592646" cy="2452687"/>
            <a:chOff x="4581392" y="3998799"/>
            <a:chExt cx="3592646" cy="2452687"/>
          </a:xfrm>
        </p:grpSpPr>
        <p:grpSp>
          <p:nvGrpSpPr>
            <p:cNvPr id="34" name="Grupo 33"/>
            <p:cNvGrpSpPr/>
            <p:nvPr/>
          </p:nvGrpSpPr>
          <p:grpSpPr>
            <a:xfrm>
              <a:off x="4581392" y="3998799"/>
              <a:ext cx="3592646" cy="2452687"/>
              <a:chOff x="5186931" y="4171950"/>
              <a:chExt cx="3592646" cy="2452687"/>
            </a:xfrm>
          </p:grpSpPr>
          <p:grpSp>
            <p:nvGrpSpPr>
              <p:cNvPr id="24" name="Grupo 23"/>
              <p:cNvGrpSpPr>
                <a:grpSpLocks noChangeAspect="1"/>
              </p:cNvGrpSpPr>
              <p:nvPr/>
            </p:nvGrpSpPr>
            <p:grpSpPr>
              <a:xfrm>
                <a:off x="5186931" y="4171950"/>
                <a:ext cx="3592646" cy="2452687"/>
                <a:chOff x="3512457" y="2050299"/>
                <a:chExt cx="5631543" cy="3844636"/>
              </a:xfrm>
            </p:grpSpPr>
            <p:pic>
              <p:nvPicPr>
                <p:cNvPr id="21" name="Picture 2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50541" t="36836" r="982" b="10211"/>
                <a:stretch>
                  <a:fillRect/>
                </a:stretch>
              </p:blipFill>
              <p:spPr bwMode="auto">
                <a:xfrm>
                  <a:off x="3512457" y="2050299"/>
                  <a:ext cx="5631543" cy="38446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22" name="Picture 4" descr="C:\arquivos_Marilena\arquivos de OPERAÇÕES URBANAS\OPERAÇÕES URBANAS\MOOCA_VilaCARIOCA\APRESENTAÇÃO_SUBs\SUBMOOCA4-linha.png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t="41856" r="45871" b="9442"/>
                <a:stretch>
                  <a:fillRect/>
                </a:stretch>
              </p:blipFill>
              <p:spPr bwMode="auto">
                <a:xfrm>
                  <a:off x="3944482" y="2050299"/>
                  <a:ext cx="5025347" cy="3844636"/>
                </a:xfrm>
                <a:prstGeom prst="rect">
                  <a:avLst/>
                </a:prstGeom>
                <a:noFill/>
              </p:spPr>
            </p:pic>
            <p:pic>
              <p:nvPicPr>
                <p:cNvPr id="23" name="Picture 2" descr="C:\arquivos_Marilena\arquivos de OPERAÇÕES URBANAS\OPERAÇÕES URBANAS\MOOCA_VilaCARIOCA\APRESENTAÇÃO_SUBs\SETORES1.png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 l="4464" t="8139" r="27673" b="55547"/>
                <a:stretch>
                  <a:fillRect/>
                </a:stretch>
              </p:blipFill>
              <p:spPr bwMode="auto">
                <a:xfrm>
                  <a:off x="3512457" y="2050299"/>
                  <a:ext cx="5457372" cy="3844636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33" name="CaixaDeTexto 32"/>
              <p:cNvSpPr txBox="1"/>
              <p:nvPr/>
            </p:nvSpPr>
            <p:spPr>
              <a:xfrm>
                <a:off x="5806440" y="5225143"/>
                <a:ext cx="411480" cy="352697"/>
              </a:xfrm>
              <a:prstGeom prst="rect">
                <a:avLst/>
              </a:prstGeom>
            </p:spPr>
            <p:txBody>
              <a:bodyPr wrap="square" lIns="0" tIns="0" rIns="0" bIns="0" rtlCol="0" anchor="t" anchorCtr="0">
                <a:noAutofit/>
              </a:bodyPr>
              <a:lstStyle/>
              <a:p>
                <a:pPr algn="l"/>
                <a:r>
                  <a:rPr lang="pt-BR" b="1" dirty="0" smtClean="0">
                    <a:solidFill>
                      <a:schemeClr val="bg1"/>
                    </a:solidFill>
                    <a:latin typeface="Myriad Pro"/>
                    <a:cs typeface="Myriad Pro"/>
                  </a:rPr>
                  <a:t>1</a:t>
                </a:r>
              </a:p>
            </p:txBody>
          </p:sp>
        </p:grpSp>
        <p:sp>
          <p:nvSpPr>
            <p:cNvPr id="35" name="CaixaDeTexto 34"/>
            <p:cNvSpPr txBox="1"/>
            <p:nvPr/>
          </p:nvSpPr>
          <p:spPr>
            <a:xfrm>
              <a:off x="5200901" y="3998799"/>
              <a:ext cx="1461155" cy="356031"/>
            </a:xfrm>
            <a:prstGeom prst="rect">
              <a:avLst/>
            </a:prstGeom>
          </p:spPr>
          <p:txBody>
            <a:bodyPr wrap="square" lIns="0" tIns="0" rIns="0" bIns="0" rtlCol="0" anchor="t" anchorCtr="0">
              <a:noAutofit/>
            </a:bodyPr>
            <a:lstStyle/>
            <a:p>
              <a:pPr algn="l"/>
              <a:r>
                <a:rPr lang="pt-BR" b="1" dirty="0" smtClean="0">
                  <a:solidFill>
                    <a:schemeClr val="bg1"/>
                  </a:solidFill>
                  <a:latin typeface="Myriad Pro"/>
                  <a:cs typeface="Myriad Pro"/>
                </a:rPr>
                <a:t>Sub Mooca</a:t>
              </a:r>
            </a:p>
          </p:txBody>
        </p:sp>
        <p:sp>
          <p:nvSpPr>
            <p:cNvPr id="36" name="CaixaDeTexto 35"/>
            <p:cNvSpPr txBox="1"/>
            <p:nvPr/>
          </p:nvSpPr>
          <p:spPr>
            <a:xfrm>
              <a:off x="4581392" y="6152605"/>
              <a:ext cx="1046749" cy="298881"/>
            </a:xfrm>
            <a:prstGeom prst="rect">
              <a:avLst/>
            </a:prstGeom>
          </p:spPr>
          <p:txBody>
            <a:bodyPr wrap="square" lIns="0" tIns="0" rIns="0" bIns="0" rtlCol="0" anchor="t" anchorCtr="0">
              <a:noAutofit/>
            </a:bodyPr>
            <a:lstStyle/>
            <a:p>
              <a:pPr algn="l"/>
              <a:r>
                <a:rPr lang="pt-BR" b="1" dirty="0" smtClean="0">
                  <a:solidFill>
                    <a:schemeClr val="bg1"/>
                  </a:solidFill>
                  <a:latin typeface="Myriad Pro"/>
                  <a:cs typeface="Myriad Pro"/>
                </a:rPr>
                <a:t>Sub Sé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599" y="273050"/>
            <a:ext cx="6433457" cy="42418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2 - Setor Mooca – sub Sé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099" name="Picture 3" descr="C:\arquivos_Marilena\arquivos de OPERAÇÕES URBANAS\OPERAÇÕES URBANAS\MOOCA_VilaCARIOCA\APRESENTAÇÃO_SUBs\perimetro ouc-branco.png" hidden="1"/>
          <p:cNvPicPr>
            <a:picLocks noChangeAspect="1" noChangeArrowheads="1"/>
          </p:cNvPicPr>
          <p:nvPr/>
        </p:nvPicPr>
        <p:blipFill>
          <a:blip r:embed="rId2"/>
          <a:srcRect r="15165" b="44703"/>
          <a:stretch>
            <a:fillRect/>
          </a:stretch>
        </p:blipFill>
        <p:spPr bwMode="auto">
          <a:xfrm>
            <a:off x="3871912" y="2355099"/>
            <a:ext cx="5272088" cy="4502901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5953352" y="2050299"/>
            <a:ext cx="1756229" cy="304800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pt-BR" sz="1400" b="1" dirty="0" smtClean="0">
                <a:solidFill>
                  <a:schemeClr val="bg1"/>
                </a:solidFill>
                <a:latin typeface="Myriad Pro"/>
                <a:cs typeface="Myriad Pro"/>
              </a:rPr>
              <a:t>SETOR MOOCA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871912" y="4920343"/>
            <a:ext cx="1756229" cy="304800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pt-BR" sz="1400" b="1" dirty="0" smtClean="0">
                <a:solidFill>
                  <a:schemeClr val="bg1"/>
                </a:solidFill>
                <a:latin typeface="Myriad Pro"/>
                <a:cs typeface="Myriad Pro"/>
              </a:rPr>
              <a:t>SETOR CAMBUCI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7155543" y="0"/>
            <a:ext cx="1988457" cy="537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/>
          <p:cNvSpPr txBox="1"/>
          <p:nvPr/>
        </p:nvSpPr>
        <p:spPr>
          <a:xfrm>
            <a:off x="6983254" y="1745499"/>
            <a:ext cx="344578" cy="304800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pt-BR" sz="2000" b="1" dirty="0" smtClean="0">
                <a:solidFill>
                  <a:schemeClr val="bg1"/>
                </a:solidFill>
                <a:latin typeface="Myriad Pro"/>
                <a:cs typeface="Myriad Pro"/>
              </a:rPr>
              <a:t>1</a:t>
            </a:r>
          </a:p>
        </p:txBody>
      </p:sp>
      <p:graphicFrame>
        <p:nvGraphicFramePr>
          <p:cNvPr id="30" name="Tabela 29"/>
          <p:cNvGraphicFramePr>
            <a:graphicFrameLocks noGrp="1"/>
          </p:cNvGraphicFramePr>
          <p:nvPr/>
        </p:nvGraphicFramePr>
        <p:xfrm>
          <a:off x="434341" y="900112"/>
          <a:ext cx="3757610" cy="19752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199"/>
                <a:gridCol w="708046"/>
                <a:gridCol w="749279"/>
                <a:gridCol w="700086"/>
              </a:tblGrid>
              <a:tr h="2250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Nome/ Endereço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Edificação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Área (</a:t>
                      </a:r>
                      <a:r>
                        <a:rPr lang="pt-BR" sz="1000" u="none" strike="noStrike" dirty="0" err="1">
                          <a:latin typeface="Arial" pitchFamily="34" charset="0"/>
                          <a:cs typeface="Arial" pitchFamily="34" charset="0"/>
                        </a:rPr>
                        <a:t>m²</a:t>
                      </a:r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Número de Famílias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Odorico Mendes 242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Sobrado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172,94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Mooca 472 474 480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mais de 3 pavimentos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639,43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41</a:t>
                      </a:r>
                    </a:p>
                  </a:txBody>
                  <a:tcPr marL="9525" marR="9525" marT="9525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Odorico Mendes 236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Sobrado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70,35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Barão de Jaguará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Sobrado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80,19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Wandenkolk 672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Sobrado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138,72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Odorico Mendes 242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Sobrado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172,94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TOTAL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1.101,63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58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pSp>
        <p:nvGrpSpPr>
          <p:cNvPr id="4" name="Grupo 36"/>
          <p:cNvGrpSpPr/>
          <p:nvPr/>
        </p:nvGrpSpPr>
        <p:grpSpPr>
          <a:xfrm>
            <a:off x="4581392" y="3998799"/>
            <a:ext cx="3592646" cy="2452687"/>
            <a:chOff x="4581392" y="3998799"/>
            <a:chExt cx="3592646" cy="2452687"/>
          </a:xfrm>
        </p:grpSpPr>
        <p:grpSp>
          <p:nvGrpSpPr>
            <p:cNvPr id="5" name="Grupo 33"/>
            <p:cNvGrpSpPr/>
            <p:nvPr/>
          </p:nvGrpSpPr>
          <p:grpSpPr>
            <a:xfrm>
              <a:off x="4581392" y="3998799"/>
              <a:ext cx="3592646" cy="2452687"/>
              <a:chOff x="5186931" y="4171950"/>
              <a:chExt cx="3592646" cy="2452687"/>
            </a:xfrm>
          </p:grpSpPr>
          <p:grpSp>
            <p:nvGrpSpPr>
              <p:cNvPr id="6" name="Grupo 23"/>
              <p:cNvGrpSpPr>
                <a:grpSpLocks noChangeAspect="1"/>
              </p:cNvGrpSpPr>
              <p:nvPr/>
            </p:nvGrpSpPr>
            <p:grpSpPr>
              <a:xfrm>
                <a:off x="5186931" y="4171950"/>
                <a:ext cx="3592646" cy="2452687"/>
                <a:chOff x="3512457" y="2050299"/>
                <a:chExt cx="5631543" cy="3844636"/>
              </a:xfrm>
            </p:grpSpPr>
            <p:pic>
              <p:nvPicPr>
                <p:cNvPr id="21" name="Picture 2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50541" t="36836" r="982" b="10211"/>
                <a:stretch>
                  <a:fillRect/>
                </a:stretch>
              </p:blipFill>
              <p:spPr bwMode="auto">
                <a:xfrm>
                  <a:off x="3512457" y="2050299"/>
                  <a:ext cx="5631543" cy="38446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22" name="Picture 4" descr="C:\arquivos_Marilena\arquivos de OPERAÇÕES URBANAS\OPERAÇÕES URBANAS\MOOCA_VilaCARIOCA\APRESENTAÇÃO_SUBs\SUBMOOCA4-linha.png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t="41856" r="45871" b="9442"/>
                <a:stretch>
                  <a:fillRect/>
                </a:stretch>
              </p:blipFill>
              <p:spPr bwMode="auto">
                <a:xfrm>
                  <a:off x="3944482" y="2050299"/>
                  <a:ext cx="5025347" cy="3844636"/>
                </a:xfrm>
                <a:prstGeom prst="rect">
                  <a:avLst/>
                </a:prstGeom>
                <a:noFill/>
              </p:spPr>
            </p:pic>
            <p:pic>
              <p:nvPicPr>
                <p:cNvPr id="23" name="Picture 2" descr="C:\arquivos_Marilena\arquivos de OPERAÇÕES URBANAS\OPERAÇÕES URBANAS\MOOCA_VilaCARIOCA\APRESENTAÇÃO_SUBs\SETORES1.png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 l="4464" t="8139" r="27673" b="55547"/>
                <a:stretch>
                  <a:fillRect/>
                </a:stretch>
              </p:blipFill>
              <p:spPr bwMode="auto">
                <a:xfrm>
                  <a:off x="3512457" y="2050299"/>
                  <a:ext cx="5457372" cy="3844636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33" name="CaixaDeTexto 32"/>
              <p:cNvSpPr txBox="1"/>
              <p:nvPr/>
            </p:nvSpPr>
            <p:spPr>
              <a:xfrm>
                <a:off x="6353151" y="4917145"/>
                <a:ext cx="411480" cy="352697"/>
              </a:xfrm>
              <a:prstGeom prst="rect">
                <a:avLst/>
              </a:prstGeom>
            </p:spPr>
            <p:txBody>
              <a:bodyPr wrap="square" lIns="0" tIns="0" rIns="0" bIns="0" rtlCol="0" anchor="t" anchorCtr="0">
                <a:noAutofit/>
              </a:bodyPr>
              <a:lstStyle/>
              <a:p>
                <a:pPr algn="ctr"/>
                <a:r>
                  <a:rPr lang="pt-BR" b="1" dirty="0" smtClean="0">
                    <a:solidFill>
                      <a:schemeClr val="bg1"/>
                    </a:solidFill>
                    <a:latin typeface="Myriad Pro"/>
                    <a:cs typeface="Myriad Pro"/>
                  </a:rPr>
                  <a:t>2</a:t>
                </a:r>
              </a:p>
            </p:txBody>
          </p:sp>
        </p:grpSp>
        <p:sp>
          <p:nvSpPr>
            <p:cNvPr id="35" name="CaixaDeTexto 34"/>
            <p:cNvSpPr txBox="1"/>
            <p:nvPr/>
          </p:nvSpPr>
          <p:spPr>
            <a:xfrm>
              <a:off x="5200901" y="3998799"/>
              <a:ext cx="1461155" cy="356031"/>
            </a:xfrm>
            <a:prstGeom prst="rect">
              <a:avLst/>
            </a:prstGeom>
          </p:spPr>
          <p:txBody>
            <a:bodyPr wrap="square" lIns="0" tIns="0" rIns="0" bIns="0" rtlCol="0" anchor="t" anchorCtr="0">
              <a:noAutofit/>
            </a:bodyPr>
            <a:lstStyle/>
            <a:p>
              <a:pPr algn="l"/>
              <a:r>
                <a:rPr lang="pt-BR" b="1" dirty="0" smtClean="0">
                  <a:solidFill>
                    <a:schemeClr val="bg1"/>
                  </a:solidFill>
                  <a:latin typeface="Myriad Pro"/>
                  <a:cs typeface="Myriad Pro"/>
                </a:rPr>
                <a:t>Sub Mooca</a:t>
              </a:r>
            </a:p>
          </p:txBody>
        </p:sp>
        <p:sp>
          <p:nvSpPr>
            <p:cNvPr id="36" name="CaixaDeTexto 35"/>
            <p:cNvSpPr txBox="1"/>
            <p:nvPr/>
          </p:nvSpPr>
          <p:spPr>
            <a:xfrm>
              <a:off x="4581392" y="6152605"/>
              <a:ext cx="1046749" cy="298881"/>
            </a:xfrm>
            <a:prstGeom prst="rect">
              <a:avLst/>
            </a:prstGeom>
          </p:spPr>
          <p:txBody>
            <a:bodyPr wrap="square" lIns="0" tIns="0" rIns="0" bIns="0" rtlCol="0" anchor="t" anchorCtr="0">
              <a:noAutofit/>
            </a:bodyPr>
            <a:lstStyle/>
            <a:p>
              <a:pPr algn="l"/>
              <a:r>
                <a:rPr lang="pt-BR" b="1" dirty="0" smtClean="0">
                  <a:solidFill>
                    <a:schemeClr val="bg1"/>
                  </a:solidFill>
                  <a:latin typeface="Myriad Pro"/>
                  <a:cs typeface="Myriad Pro"/>
                </a:rPr>
                <a:t>Sub Sé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599" y="273050"/>
            <a:ext cx="6433457" cy="42418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3 - Setor Mooca – sub Mooca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9" name="Picture 3" descr="C:\arquivos_Marilena\arquivos de OPERAÇÕES URBANAS\OPERAÇÕES URBANAS\MOOCA_VilaCARIOCA\APRESENTAÇÃO_SUBs\perimetro ouc-branco.png" hidden="1"/>
          <p:cNvPicPr>
            <a:picLocks noChangeAspect="1" noChangeArrowheads="1"/>
          </p:cNvPicPr>
          <p:nvPr/>
        </p:nvPicPr>
        <p:blipFill>
          <a:blip r:embed="rId2"/>
          <a:srcRect r="15165" b="44703"/>
          <a:stretch>
            <a:fillRect/>
          </a:stretch>
        </p:blipFill>
        <p:spPr bwMode="auto">
          <a:xfrm>
            <a:off x="3871912" y="2355099"/>
            <a:ext cx="5272088" cy="4502901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5953352" y="2050299"/>
            <a:ext cx="1756229" cy="304800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pt-BR" sz="1400" b="1" dirty="0" smtClean="0">
                <a:solidFill>
                  <a:schemeClr val="bg1"/>
                </a:solidFill>
                <a:latin typeface="Myriad Pro"/>
                <a:cs typeface="Myriad Pro"/>
              </a:rPr>
              <a:t>SETOR MOOCA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871912" y="4920343"/>
            <a:ext cx="1756229" cy="304800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pt-BR" sz="1400" b="1" dirty="0" smtClean="0">
                <a:solidFill>
                  <a:schemeClr val="bg1"/>
                </a:solidFill>
                <a:latin typeface="Myriad Pro"/>
                <a:cs typeface="Myriad Pro"/>
              </a:rPr>
              <a:t>SETOR CAMBUCI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7155543" y="0"/>
            <a:ext cx="1988457" cy="537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/>
          <p:cNvSpPr txBox="1"/>
          <p:nvPr/>
        </p:nvSpPr>
        <p:spPr>
          <a:xfrm>
            <a:off x="6983254" y="1745499"/>
            <a:ext cx="344578" cy="304800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pt-BR" sz="2000" b="1" dirty="0" smtClean="0">
                <a:solidFill>
                  <a:schemeClr val="bg1"/>
                </a:solidFill>
                <a:latin typeface="Myriad Pro"/>
                <a:cs typeface="Myriad Pro"/>
              </a:rPr>
              <a:t>1</a:t>
            </a:r>
          </a:p>
        </p:txBody>
      </p:sp>
      <p:graphicFrame>
        <p:nvGraphicFramePr>
          <p:cNvPr id="30" name="Tabela 29"/>
          <p:cNvGraphicFramePr>
            <a:graphicFrameLocks noGrp="1"/>
          </p:cNvGraphicFramePr>
          <p:nvPr/>
        </p:nvGraphicFramePr>
        <p:xfrm>
          <a:off x="434341" y="900112"/>
          <a:ext cx="3757610" cy="5075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199"/>
                <a:gridCol w="708046"/>
                <a:gridCol w="749279"/>
                <a:gridCol w="700086"/>
              </a:tblGrid>
              <a:tr h="2250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Nome/ Endereço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Edificação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Área (</a:t>
                      </a:r>
                      <a:r>
                        <a:rPr lang="pt-BR" sz="1000" u="none" strike="noStrike" dirty="0" err="1">
                          <a:latin typeface="Arial" pitchFamily="34" charset="0"/>
                          <a:cs typeface="Arial" pitchFamily="34" charset="0"/>
                        </a:rPr>
                        <a:t>m²</a:t>
                      </a:r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Número de Famílias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Bento Pires 171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Térrea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126,25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--</a:t>
                      </a:r>
                    </a:p>
                  </a:txBody>
                  <a:tcPr marL="9525" marR="9525" marT="9525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Azevedo Junior 80 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Sobrado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140,47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Piratininga 1065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Sobrado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231,63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  <a:hlinkClick r:id="rId3" tooltip="Clique para mais informações"/>
                        </a:rPr>
                        <a:t>Itapira 14 18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Sobrado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173,52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Visconde De Parnaiba 192 202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Sobrado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135,63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  <a:hlinkClick r:id="rId4" tooltip="Clique para mais informações"/>
                        </a:rPr>
                        <a:t>Coronel Bento Pires 206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Térrea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111,46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--</a:t>
                      </a:r>
                    </a:p>
                  </a:txBody>
                  <a:tcPr marL="9525" marR="9525" marT="9525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Wandenkolk 477 481 485 489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Sobrado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141,54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--</a:t>
                      </a:r>
                    </a:p>
                  </a:txBody>
                  <a:tcPr marL="9525" marR="9525" marT="9525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Piratininga 873 883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Sobrado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192,78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--</a:t>
                      </a:r>
                    </a:p>
                  </a:txBody>
                  <a:tcPr marL="9525" marR="9525" marT="9525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Placidina 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Mais de 3 pavimentos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118,78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--</a:t>
                      </a:r>
                    </a:p>
                  </a:txBody>
                  <a:tcPr marL="9525" marR="9525" marT="9525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Da Mooca 209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Mais de 3 pavimentos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137,48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Da Mooca 969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Sobrado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146,46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--</a:t>
                      </a:r>
                    </a:p>
                  </a:txBody>
                  <a:tcPr marL="9525" marR="9525" marT="9525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Da Mooca 2213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Sobrado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374,97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--</a:t>
                      </a:r>
                    </a:p>
                  </a:txBody>
                  <a:tcPr marL="9525" marR="9525" marT="9525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Curupace 264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Térrea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211,10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--</a:t>
                      </a:r>
                    </a:p>
                  </a:txBody>
                  <a:tcPr marL="9525" marR="9525" marT="9525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Conselheiro Lafaiete 256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Térrea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122,84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Dom Joaquim de Melo 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Mais de 3 pavimentos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277,11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Trilhos 461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Mais de 3 pavimentos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115,52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--</a:t>
                      </a:r>
                    </a:p>
                  </a:txBody>
                  <a:tcPr marL="9525" marR="9525" marT="9525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Mooca 2314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Mais de 3 pavimentos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194,26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--</a:t>
                      </a:r>
                    </a:p>
                  </a:txBody>
                  <a:tcPr marL="9525" marR="9525" marT="9525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Joao Antonio De Oliveira 461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Sobrado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254,65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32" name="Tabela 31"/>
          <p:cNvGraphicFramePr>
            <a:graphicFrameLocks noGrp="1"/>
          </p:cNvGraphicFramePr>
          <p:nvPr/>
        </p:nvGraphicFramePr>
        <p:xfrm>
          <a:off x="4416428" y="900112"/>
          <a:ext cx="3757610" cy="15252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199"/>
                <a:gridCol w="708046"/>
                <a:gridCol w="749279"/>
                <a:gridCol w="700086"/>
              </a:tblGrid>
              <a:tr h="2250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Nome/ Endereço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Edificação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Área (</a:t>
                      </a:r>
                      <a:r>
                        <a:rPr lang="pt-BR" sz="1000" u="none" strike="noStrike" dirty="0" err="1">
                          <a:latin typeface="Arial" pitchFamily="34" charset="0"/>
                          <a:cs typeface="Arial" pitchFamily="34" charset="0"/>
                        </a:rPr>
                        <a:t>m²</a:t>
                      </a:r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Número de Famílias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João Antonio de Oliveira 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Mais de 3 pavimentos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97,29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--</a:t>
                      </a:r>
                    </a:p>
                  </a:txBody>
                  <a:tcPr marL="9525" marR="9525" marT="9525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Hipodromo 1360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Térrea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58,02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Hipodromo 1409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Sobrado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103,09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Hipodromo 1167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Sobrado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317,62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Total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3.782,47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63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pSp>
        <p:nvGrpSpPr>
          <p:cNvPr id="4" name="Grupo 36"/>
          <p:cNvGrpSpPr/>
          <p:nvPr/>
        </p:nvGrpSpPr>
        <p:grpSpPr>
          <a:xfrm>
            <a:off x="4581392" y="3998799"/>
            <a:ext cx="3592646" cy="2452687"/>
            <a:chOff x="4581392" y="3998799"/>
            <a:chExt cx="3592646" cy="2452687"/>
          </a:xfrm>
        </p:grpSpPr>
        <p:grpSp>
          <p:nvGrpSpPr>
            <p:cNvPr id="5" name="Grupo 33"/>
            <p:cNvGrpSpPr/>
            <p:nvPr/>
          </p:nvGrpSpPr>
          <p:grpSpPr>
            <a:xfrm>
              <a:off x="4581392" y="3998799"/>
              <a:ext cx="3592646" cy="2452687"/>
              <a:chOff x="5186931" y="4171950"/>
              <a:chExt cx="3592646" cy="2452687"/>
            </a:xfrm>
          </p:grpSpPr>
          <p:grpSp>
            <p:nvGrpSpPr>
              <p:cNvPr id="6" name="Grupo 23"/>
              <p:cNvGrpSpPr>
                <a:grpSpLocks noChangeAspect="1"/>
              </p:cNvGrpSpPr>
              <p:nvPr/>
            </p:nvGrpSpPr>
            <p:grpSpPr>
              <a:xfrm>
                <a:off x="5186931" y="4171950"/>
                <a:ext cx="3592646" cy="2452687"/>
                <a:chOff x="3512457" y="2050299"/>
                <a:chExt cx="5631543" cy="3844636"/>
              </a:xfrm>
            </p:grpSpPr>
            <p:pic>
              <p:nvPicPr>
                <p:cNvPr id="21" name="Picture 2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 l="50541" t="36836" r="982" b="10211"/>
                <a:stretch>
                  <a:fillRect/>
                </a:stretch>
              </p:blipFill>
              <p:spPr bwMode="auto">
                <a:xfrm>
                  <a:off x="3512457" y="2050299"/>
                  <a:ext cx="5631543" cy="38446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22" name="Picture 4" descr="C:\arquivos_Marilena\arquivos de OPERAÇÕES URBANAS\OPERAÇÕES URBANAS\MOOCA_VilaCARIOCA\APRESENTAÇÃO_SUBs\SUBMOOCA4-linha.png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 t="41856" r="45871" b="9442"/>
                <a:stretch>
                  <a:fillRect/>
                </a:stretch>
              </p:blipFill>
              <p:spPr bwMode="auto">
                <a:xfrm>
                  <a:off x="3944482" y="2050299"/>
                  <a:ext cx="5025347" cy="3844636"/>
                </a:xfrm>
                <a:prstGeom prst="rect">
                  <a:avLst/>
                </a:prstGeom>
                <a:noFill/>
              </p:spPr>
            </p:pic>
            <p:pic>
              <p:nvPicPr>
                <p:cNvPr id="23" name="Picture 2" descr="C:\arquivos_Marilena\arquivos de OPERAÇÕES URBANAS\OPERAÇÕES URBANAS\MOOCA_VilaCARIOCA\APRESENTAÇÃO_SUBs\SETORES1.png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 l="4464" t="8139" r="27673" b="55547"/>
                <a:stretch>
                  <a:fillRect/>
                </a:stretch>
              </p:blipFill>
              <p:spPr bwMode="auto">
                <a:xfrm>
                  <a:off x="3512457" y="2050299"/>
                  <a:ext cx="5457372" cy="3844636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33" name="CaixaDeTexto 32"/>
              <p:cNvSpPr txBox="1"/>
              <p:nvPr/>
            </p:nvSpPr>
            <p:spPr>
              <a:xfrm>
                <a:off x="7061855" y="4740797"/>
                <a:ext cx="411480" cy="352697"/>
              </a:xfrm>
              <a:prstGeom prst="rect">
                <a:avLst/>
              </a:prstGeom>
            </p:spPr>
            <p:txBody>
              <a:bodyPr wrap="square" lIns="0" tIns="0" rIns="0" bIns="0" rtlCol="0" anchor="t" anchorCtr="0">
                <a:noAutofit/>
              </a:bodyPr>
              <a:lstStyle/>
              <a:p>
                <a:pPr algn="ctr"/>
                <a:r>
                  <a:rPr lang="pt-BR" b="1" dirty="0" smtClean="0">
                    <a:solidFill>
                      <a:schemeClr val="bg1"/>
                    </a:solidFill>
                    <a:latin typeface="Myriad Pro"/>
                    <a:cs typeface="Myriad Pro"/>
                  </a:rPr>
                  <a:t>3</a:t>
                </a:r>
              </a:p>
            </p:txBody>
          </p:sp>
        </p:grpSp>
        <p:sp>
          <p:nvSpPr>
            <p:cNvPr id="35" name="CaixaDeTexto 34"/>
            <p:cNvSpPr txBox="1"/>
            <p:nvPr/>
          </p:nvSpPr>
          <p:spPr>
            <a:xfrm>
              <a:off x="5200901" y="3998799"/>
              <a:ext cx="1461155" cy="356031"/>
            </a:xfrm>
            <a:prstGeom prst="rect">
              <a:avLst/>
            </a:prstGeom>
          </p:spPr>
          <p:txBody>
            <a:bodyPr wrap="square" lIns="0" tIns="0" rIns="0" bIns="0" rtlCol="0" anchor="t" anchorCtr="0">
              <a:noAutofit/>
            </a:bodyPr>
            <a:lstStyle/>
            <a:p>
              <a:pPr algn="l"/>
              <a:r>
                <a:rPr lang="pt-BR" b="1" dirty="0" smtClean="0">
                  <a:solidFill>
                    <a:schemeClr val="bg1"/>
                  </a:solidFill>
                  <a:latin typeface="Myriad Pro"/>
                  <a:cs typeface="Myriad Pro"/>
                </a:rPr>
                <a:t>Sub Mooca</a:t>
              </a:r>
            </a:p>
          </p:txBody>
        </p:sp>
        <p:sp>
          <p:nvSpPr>
            <p:cNvPr id="36" name="CaixaDeTexto 35"/>
            <p:cNvSpPr txBox="1"/>
            <p:nvPr/>
          </p:nvSpPr>
          <p:spPr>
            <a:xfrm>
              <a:off x="4581392" y="6152605"/>
              <a:ext cx="1046749" cy="298881"/>
            </a:xfrm>
            <a:prstGeom prst="rect">
              <a:avLst/>
            </a:prstGeom>
          </p:spPr>
          <p:txBody>
            <a:bodyPr wrap="square" lIns="0" tIns="0" rIns="0" bIns="0" rtlCol="0" anchor="t" anchorCtr="0">
              <a:noAutofit/>
            </a:bodyPr>
            <a:lstStyle/>
            <a:p>
              <a:pPr algn="l"/>
              <a:r>
                <a:rPr lang="pt-BR" b="1" dirty="0" smtClean="0">
                  <a:solidFill>
                    <a:schemeClr val="bg1"/>
                  </a:solidFill>
                  <a:latin typeface="Myriad Pro"/>
                  <a:cs typeface="Myriad Pro"/>
                </a:rPr>
                <a:t>Sub Sé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599" y="273050"/>
            <a:ext cx="6433457" cy="42418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4 - Setor </a:t>
            </a:r>
            <a:r>
              <a:rPr lang="pt-BR" dirty="0" err="1" smtClean="0"/>
              <a:t>Pque</a:t>
            </a:r>
            <a:r>
              <a:rPr lang="pt-BR" dirty="0" smtClean="0"/>
              <a:t> Mooca – sub Mooca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099" name="Picture 3" descr="C:\arquivos_Marilena\arquivos de OPERAÇÕES URBANAS\OPERAÇÕES URBANAS\MOOCA_VilaCARIOCA\APRESENTAÇÃO_SUBs\perimetro ouc-branco.png" hidden="1"/>
          <p:cNvPicPr>
            <a:picLocks noChangeAspect="1" noChangeArrowheads="1"/>
          </p:cNvPicPr>
          <p:nvPr/>
        </p:nvPicPr>
        <p:blipFill>
          <a:blip r:embed="rId2"/>
          <a:srcRect r="15165" b="44703"/>
          <a:stretch>
            <a:fillRect/>
          </a:stretch>
        </p:blipFill>
        <p:spPr bwMode="auto">
          <a:xfrm>
            <a:off x="3871912" y="2355099"/>
            <a:ext cx="5272088" cy="4502901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5953352" y="2050299"/>
            <a:ext cx="1756229" cy="304800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pt-BR" sz="1400" b="1" dirty="0" smtClean="0">
                <a:solidFill>
                  <a:schemeClr val="bg1"/>
                </a:solidFill>
                <a:latin typeface="Myriad Pro"/>
                <a:cs typeface="Myriad Pro"/>
              </a:rPr>
              <a:t>SETOR MOOCA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871912" y="4920343"/>
            <a:ext cx="1756229" cy="304800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pt-BR" sz="1400" b="1" dirty="0" smtClean="0">
                <a:solidFill>
                  <a:schemeClr val="bg1"/>
                </a:solidFill>
                <a:latin typeface="Myriad Pro"/>
                <a:cs typeface="Myriad Pro"/>
              </a:rPr>
              <a:t>SETOR CAMBUCI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7155543" y="0"/>
            <a:ext cx="1988457" cy="537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/>
          <p:cNvSpPr txBox="1"/>
          <p:nvPr/>
        </p:nvSpPr>
        <p:spPr>
          <a:xfrm>
            <a:off x="6983254" y="1745499"/>
            <a:ext cx="344578" cy="304800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pt-BR" sz="2000" b="1" dirty="0" smtClean="0">
                <a:solidFill>
                  <a:schemeClr val="bg1"/>
                </a:solidFill>
                <a:latin typeface="Myriad Pro"/>
                <a:cs typeface="Myriad Pro"/>
              </a:rPr>
              <a:t>1</a:t>
            </a:r>
          </a:p>
        </p:txBody>
      </p:sp>
      <p:graphicFrame>
        <p:nvGraphicFramePr>
          <p:cNvPr id="30" name="Tabela 29"/>
          <p:cNvGraphicFramePr>
            <a:graphicFrameLocks noGrp="1"/>
          </p:cNvGraphicFramePr>
          <p:nvPr/>
        </p:nvGraphicFramePr>
        <p:xfrm>
          <a:off x="434341" y="900112"/>
          <a:ext cx="3757610" cy="17502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199"/>
                <a:gridCol w="708046"/>
                <a:gridCol w="749279"/>
                <a:gridCol w="700086"/>
              </a:tblGrid>
              <a:tr h="2250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Nome/ Endereço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Edificação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Área (</a:t>
                      </a:r>
                      <a:r>
                        <a:rPr lang="pt-BR" sz="1000" u="none" strike="noStrike" dirty="0" err="1">
                          <a:latin typeface="Arial" pitchFamily="34" charset="0"/>
                          <a:cs typeface="Arial" pitchFamily="34" charset="0"/>
                        </a:rPr>
                        <a:t>m²</a:t>
                      </a:r>
                      <a:r>
                        <a:rPr lang="pt-BR" sz="1000" u="none" strike="noStrike" dirty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latin typeface="Arial" pitchFamily="34" charset="0"/>
                          <a:cs typeface="Arial" pitchFamily="34" charset="0"/>
                        </a:rPr>
                        <a:t>Número de Famílias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58" marR="6158" marT="6158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Tabajaras 447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Térrea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288,63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--</a:t>
                      </a:r>
                    </a:p>
                  </a:txBody>
                  <a:tcPr marL="9525" marR="9525" marT="9525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Tabajaras 445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Térrea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224,02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Guaratingueta 276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Mais de 3 pavimentos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188,38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Canuto Saraiva 408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Térrea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595,67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Canuto Saraiva 478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Sobrado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199,91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</a:tr>
              <a:tr h="225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Total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1.496,61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pSp>
        <p:nvGrpSpPr>
          <p:cNvPr id="4" name="Grupo 36"/>
          <p:cNvGrpSpPr/>
          <p:nvPr/>
        </p:nvGrpSpPr>
        <p:grpSpPr>
          <a:xfrm>
            <a:off x="4581392" y="3998799"/>
            <a:ext cx="3592646" cy="2452687"/>
            <a:chOff x="4581392" y="3998799"/>
            <a:chExt cx="3592646" cy="2452687"/>
          </a:xfrm>
        </p:grpSpPr>
        <p:grpSp>
          <p:nvGrpSpPr>
            <p:cNvPr id="5" name="Grupo 33"/>
            <p:cNvGrpSpPr/>
            <p:nvPr/>
          </p:nvGrpSpPr>
          <p:grpSpPr>
            <a:xfrm>
              <a:off x="4581392" y="3998799"/>
              <a:ext cx="3592646" cy="2452687"/>
              <a:chOff x="5186931" y="4171950"/>
              <a:chExt cx="3592646" cy="2452687"/>
            </a:xfrm>
          </p:grpSpPr>
          <p:grpSp>
            <p:nvGrpSpPr>
              <p:cNvPr id="6" name="Grupo 23"/>
              <p:cNvGrpSpPr>
                <a:grpSpLocks noChangeAspect="1"/>
              </p:cNvGrpSpPr>
              <p:nvPr/>
            </p:nvGrpSpPr>
            <p:grpSpPr>
              <a:xfrm>
                <a:off x="5186931" y="4171950"/>
                <a:ext cx="3592646" cy="2452687"/>
                <a:chOff x="3512457" y="2050299"/>
                <a:chExt cx="5631543" cy="3844636"/>
              </a:xfrm>
            </p:grpSpPr>
            <p:pic>
              <p:nvPicPr>
                <p:cNvPr id="21" name="Picture 2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50541" t="36836" r="982" b="10211"/>
                <a:stretch>
                  <a:fillRect/>
                </a:stretch>
              </p:blipFill>
              <p:spPr bwMode="auto">
                <a:xfrm>
                  <a:off x="3512457" y="2050299"/>
                  <a:ext cx="5631543" cy="38446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22" name="Picture 4" descr="C:\arquivos_Marilena\arquivos de OPERAÇÕES URBANAS\OPERAÇÕES URBANAS\MOOCA_VilaCARIOCA\APRESENTAÇÃO_SUBs\SUBMOOCA4-linha.png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t="41856" r="45871" b="9442"/>
                <a:stretch>
                  <a:fillRect/>
                </a:stretch>
              </p:blipFill>
              <p:spPr bwMode="auto">
                <a:xfrm>
                  <a:off x="3944482" y="2050299"/>
                  <a:ext cx="5025347" cy="3844636"/>
                </a:xfrm>
                <a:prstGeom prst="rect">
                  <a:avLst/>
                </a:prstGeom>
                <a:noFill/>
              </p:spPr>
            </p:pic>
            <p:pic>
              <p:nvPicPr>
                <p:cNvPr id="23" name="Picture 2" descr="C:\arquivos_Marilena\arquivos de OPERAÇÕES URBANAS\OPERAÇÕES URBANAS\MOOCA_VilaCARIOCA\APRESENTAÇÃO_SUBs\SETORES1.png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 l="4464" t="8139" r="27673" b="55547"/>
                <a:stretch>
                  <a:fillRect/>
                </a:stretch>
              </p:blipFill>
              <p:spPr bwMode="auto">
                <a:xfrm>
                  <a:off x="3512457" y="2050299"/>
                  <a:ext cx="5457372" cy="3844636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33" name="CaixaDeTexto 32"/>
              <p:cNvSpPr txBox="1"/>
              <p:nvPr/>
            </p:nvSpPr>
            <p:spPr>
              <a:xfrm>
                <a:off x="7475332" y="5613831"/>
                <a:ext cx="411480" cy="352697"/>
              </a:xfrm>
              <a:prstGeom prst="rect">
                <a:avLst/>
              </a:prstGeom>
            </p:spPr>
            <p:txBody>
              <a:bodyPr wrap="square" lIns="0" tIns="0" rIns="0" bIns="0" rtlCol="0" anchor="t" anchorCtr="0">
                <a:noAutofit/>
              </a:bodyPr>
              <a:lstStyle/>
              <a:p>
                <a:pPr algn="ctr"/>
                <a:r>
                  <a:rPr lang="pt-BR" b="1" dirty="0" smtClean="0">
                    <a:solidFill>
                      <a:schemeClr val="bg1"/>
                    </a:solidFill>
                    <a:latin typeface="Myriad Pro"/>
                    <a:cs typeface="Myriad Pro"/>
                  </a:rPr>
                  <a:t>4</a:t>
                </a:r>
              </a:p>
            </p:txBody>
          </p:sp>
        </p:grpSp>
        <p:sp>
          <p:nvSpPr>
            <p:cNvPr id="35" name="CaixaDeTexto 34"/>
            <p:cNvSpPr txBox="1"/>
            <p:nvPr/>
          </p:nvSpPr>
          <p:spPr>
            <a:xfrm>
              <a:off x="5200901" y="3998799"/>
              <a:ext cx="1461155" cy="356031"/>
            </a:xfrm>
            <a:prstGeom prst="rect">
              <a:avLst/>
            </a:prstGeom>
          </p:spPr>
          <p:txBody>
            <a:bodyPr wrap="square" lIns="0" tIns="0" rIns="0" bIns="0" rtlCol="0" anchor="t" anchorCtr="0">
              <a:noAutofit/>
            </a:bodyPr>
            <a:lstStyle/>
            <a:p>
              <a:pPr algn="l"/>
              <a:r>
                <a:rPr lang="pt-BR" b="1" dirty="0" smtClean="0">
                  <a:solidFill>
                    <a:schemeClr val="bg1"/>
                  </a:solidFill>
                  <a:latin typeface="Myriad Pro"/>
                  <a:cs typeface="Myriad Pro"/>
                </a:rPr>
                <a:t>Sub Mooca</a:t>
              </a:r>
            </a:p>
          </p:txBody>
        </p:sp>
        <p:sp>
          <p:nvSpPr>
            <p:cNvPr id="36" name="CaixaDeTexto 35"/>
            <p:cNvSpPr txBox="1"/>
            <p:nvPr/>
          </p:nvSpPr>
          <p:spPr>
            <a:xfrm>
              <a:off x="4581392" y="6152605"/>
              <a:ext cx="1046749" cy="298881"/>
            </a:xfrm>
            <a:prstGeom prst="rect">
              <a:avLst/>
            </a:prstGeom>
          </p:spPr>
          <p:txBody>
            <a:bodyPr wrap="square" lIns="0" tIns="0" rIns="0" bIns="0" rtlCol="0" anchor="t" anchorCtr="0">
              <a:noAutofit/>
            </a:bodyPr>
            <a:lstStyle/>
            <a:p>
              <a:pPr algn="l"/>
              <a:r>
                <a:rPr lang="pt-BR" b="1" dirty="0" smtClean="0">
                  <a:solidFill>
                    <a:schemeClr val="bg1"/>
                  </a:solidFill>
                  <a:latin typeface="Myriad Pro"/>
                  <a:cs typeface="Myriad Pro"/>
                </a:rPr>
                <a:t>Sub Sé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28600" y="273050"/>
            <a:ext cx="7945438" cy="641350"/>
          </a:xfrm>
        </p:spPr>
        <p:txBody>
          <a:bodyPr>
            <a:normAutofit/>
          </a:bodyPr>
          <a:lstStyle/>
          <a:p>
            <a:r>
              <a:rPr lang="pt-BR" dirty="0" smtClean="0"/>
              <a:t>Cortiços na área da operação urbana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7209692" y="1"/>
            <a:ext cx="1916723" cy="545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m 6" descr="SETORES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211" y="891539"/>
            <a:ext cx="3833896" cy="5047299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543050" y="2103120"/>
            <a:ext cx="3685651" cy="297180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pt-BR" sz="1600" dirty="0" smtClean="0">
                <a:latin typeface="Myriad Pro"/>
                <a:cs typeface="Myriad Pro"/>
              </a:rPr>
              <a:t>1 - Setor Cambuci           235 famílias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543050" y="2628900"/>
            <a:ext cx="3685651" cy="297180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pt-BR" sz="1600" dirty="0" smtClean="0">
                <a:latin typeface="Myriad Pro"/>
                <a:cs typeface="Myriad Pro"/>
              </a:rPr>
              <a:t>2 - Setor Mooca              121 famílias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543050" y="3154680"/>
            <a:ext cx="3685651" cy="297180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pt-BR" sz="1600" dirty="0" smtClean="0">
                <a:latin typeface="Myriad Pro"/>
                <a:cs typeface="Myriad Pro"/>
              </a:rPr>
              <a:t>3 - Setor </a:t>
            </a:r>
            <a:r>
              <a:rPr lang="pt-BR" sz="1600" dirty="0" err="1" smtClean="0">
                <a:latin typeface="Myriad Pro"/>
                <a:cs typeface="Myriad Pro"/>
              </a:rPr>
              <a:t>Pque</a:t>
            </a:r>
            <a:r>
              <a:rPr lang="pt-BR" sz="1600" dirty="0" smtClean="0">
                <a:latin typeface="Myriad Pro"/>
                <a:cs typeface="Myriad Pro"/>
              </a:rPr>
              <a:t> Mooca      15 famílias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543050" y="3646170"/>
            <a:ext cx="3685651" cy="297180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pt-BR" sz="1600" dirty="0" smtClean="0">
                <a:latin typeface="Myriad Pro"/>
                <a:cs typeface="Myriad Pro"/>
              </a:rPr>
              <a:t>TOTAL                            371 famílias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5566410" y="2164080"/>
            <a:ext cx="320040" cy="297180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pt-BR" b="1" dirty="0" smtClean="0">
                <a:latin typeface="Myriad Pro"/>
                <a:cs typeface="Myriad Pro"/>
              </a:rPr>
              <a:t>1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6206490" y="1866900"/>
            <a:ext cx="320040" cy="297180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pt-BR" b="1" dirty="0" smtClean="0">
                <a:latin typeface="Myriad Pro"/>
                <a:cs typeface="Myriad Pro"/>
              </a:rPr>
              <a:t>2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6763922" y="2484120"/>
            <a:ext cx="320040" cy="297180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pt-BR" b="1" dirty="0" smtClean="0">
                <a:latin typeface="Myriad Pro"/>
                <a:cs typeface="Myriad Pro"/>
              </a:rPr>
              <a:t>3</a:t>
            </a:r>
          </a:p>
        </p:txBody>
      </p:sp>
      <p:cxnSp>
        <p:nvCxnSpPr>
          <p:cNvPr id="24" name="Conector reto 23"/>
          <p:cNvCxnSpPr/>
          <p:nvPr/>
        </p:nvCxnSpPr>
        <p:spPr>
          <a:xfrm>
            <a:off x="1543050" y="3520440"/>
            <a:ext cx="352044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smtClean="0"/>
              <a:t>Favelas existentes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9765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da Operação Urbana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506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smtClean="0"/>
              <a:t>terrenos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3506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1" descr="SLIDE-0014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195263"/>
            <a:ext cx="9144000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m 1" descr="SLIDE-0015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195263"/>
            <a:ext cx="9144000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1" descr="SLIDE-0016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195263"/>
            <a:ext cx="9144000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upo 10"/>
          <p:cNvGrpSpPr/>
          <p:nvPr/>
        </p:nvGrpSpPr>
        <p:grpSpPr>
          <a:xfrm>
            <a:off x="4317234" y="708660"/>
            <a:ext cx="4276725" cy="6149340"/>
            <a:chOff x="4843014" y="708660"/>
            <a:chExt cx="4276725" cy="614934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/>
            <a:srcRect t="8609" b="-2173"/>
            <a:stretch>
              <a:fillRect/>
            </a:stretch>
          </p:blipFill>
          <p:spPr bwMode="auto">
            <a:xfrm>
              <a:off x="4843014" y="708660"/>
              <a:ext cx="4276725" cy="6149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Retângulo 4"/>
            <p:cNvSpPr/>
            <p:nvPr/>
          </p:nvSpPr>
          <p:spPr>
            <a:xfrm>
              <a:off x="4843014" y="4454769"/>
              <a:ext cx="1475724" cy="2016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5733276" y="5117979"/>
              <a:ext cx="1475724" cy="1153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2" name="Retângulo 11"/>
          <p:cNvSpPr/>
          <p:nvPr/>
        </p:nvSpPr>
        <p:spPr>
          <a:xfrm>
            <a:off x="8412481" y="5938838"/>
            <a:ext cx="731520" cy="919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critérios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6618514" y="1"/>
            <a:ext cx="2507901" cy="545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765" y="1121232"/>
            <a:ext cx="74326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5251" y="1959432"/>
            <a:ext cx="7432676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7820" y="2521187"/>
            <a:ext cx="7432676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" name="Grupo 11"/>
          <p:cNvGrpSpPr/>
          <p:nvPr/>
        </p:nvGrpSpPr>
        <p:grpSpPr>
          <a:xfrm>
            <a:off x="668794" y="3399072"/>
            <a:ext cx="7432676" cy="996952"/>
            <a:chOff x="741362" y="3154134"/>
            <a:chExt cx="8402639" cy="996952"/>
          </a:xfrm>
        </p:grpSpPr>
        <p:pic>
          <p:nvPicPr>
            <p:cNvPr id="88069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41363" y="3154134"/>
              <a:ext cx="8402638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8070" name="Picture 6"/>
            <p:cNvPicPr>
              <a:picLocks noChangeAspect="1" noChangeArrowheads="1"/>
            </p:cNvPicPr>
            <p:nvPr/>
          </p:nvPicPr>
          <p:blipFill>
            <a:blip r:embed="rId6"/>
            <a:srcRect r="83475" b="84919"/>
            <a:stretch>
              <a:fillRect/>
            </a:stretch>
          </p:blipFill>
          <p:spPr bwMode="auto">
            <a:xfrm>
              <a:off x="741362" y="3892524"/>
              <a:ext cx="1392238" cy="258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5" name="Grupo 14"/>
          <p:cNvGrpSpPr/>
          <p:nvPr/>
        </p:nvGrpSpPr>
        <p:grpSpPr>
          <a:xfrm>
            <a:off x="707905" y="4497622"/>
            <a:ext cx="7335508" cy="1555971"/>
            <a:chOff x="741361" y="4671790"/>
            <a:chExt cx="8374969" cy="1555971"/>
          </a:xfrm>
        </p:grpSpPr>
        <p:pic>
          <p:nvPicPr>
            <p:cNvPr id="88071" name="Picture 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41361" y="4671790"/>
              <a:ext cx="8374969" cy="143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Retângulo 13"/>
            <p:cNvSpPr/>
            <p:nvPr/>
          </p:nvSpPr>
          <p:spPr>
            <a:xfrm>
              <a:off x="5174342" y="5767875"/>
              <a:ext cx="3941988" cy="459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setor </a:t>
            </a:r>
            <a:r>
              <a:rPr lang="pt-BR" dirty="0" err="1" smtClean="0"/>
              <a:t>cambuci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6618514" y="1"/>
            <a:ext cx="2507901" cy="545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Grupo 10"/>
          <p:cNvGrpSpPr>
            <a:grpSpLocks noChangeAspect="1"/>
          </p:cNvGrpSpPr>
          <p:nvPr/>
        </p:nvGrpSpPr>
        <p:grpSpPr>
          <a:xfrm>
            <a:off x="228600" y="1295399"/>
            <a:ext cx="3068515" cy="2432837"/>
            <a:chOff x="3412532" y="1179288"/>
            <a:chExt cx="5731468" cy="371475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/>
            <a:srcRect l="18194" t="10500" b="4667"/>
            <a:stretch>
              <a:fillRect/>
            </a:stretch>
          </p:blipFill>
          <p:spPr bwMode="auto">
            <a:xfrm>
              <a:off x="3412532" y="1179288"/>
              <a:ext cx="5731468" cy="3714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CaixaDeTexto 13"/>
            <p:cNvSpPr txBox="1"/>
            <p:nvPr/>
          </p:nvSpPr>
          <p:spPr>
            <a:xfrm>
              <a:off x="4821165" y="3391386"/>
              <a:ext cx="1183252" cy="486137"/>
            </a:xfrm>
            <a:prstGeom prst="rect">
              <a:avLst/>
            </a:prstGeom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/>
              <a:r>
                <a:rPr lang="pt-BR" b="1" dirty="0" smtClean="0">
                  <a:solidFill>
                    <a:srgbClr val="FFFF00"/>
                  </a:solidFill>
                  <a:latin typeface="Myriad Pro"/>
                  <a:cs typeface="Myriad Pro"/>
                </a:rPr>
                <a:t>01</a:t>
              </a: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6342489" y="1413246"/>
              <a:ext cx="1252476" cy="486137"/>
            </a:xfrm>
            <a:prstGeom prst="rect">
              <a:avLst/>
            </a:prstGeom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/>
              <a:r>
                <a:rPr lang="pt-BR" b="1" dirty="0" smtClean="0">
                  <a:solidFill>
                    <a:srgbClr val="FFFF00"/>
                  </a:solidFill>
                  <a:latin typeface="Myriad Pro"/>
                  <a:cs typeface="Myriad Pro"/>
                </a:rPr>
                <a:t>02</a:t>
              </a:r>
            </a:p>
          </p:txBody>
        </p:sp>
      </p:grpSp>
      <p:grpSp>
        <p:nvGrpSpPr>
          <p:cNvPr id="17" name="Grupo 16"/>
          <p:cNvGrpSpPr>
            <a:grpSpLocks noChangeAspect="1"/>
          </p:cNvGrpSpPr>
          <p:nvPr/>
        </p:nvGrpSpPr>
        <p:grpSpPr>
          <a:xfrm>
            <a:off x="228600" y="3888834"/>
            <a:ext cx="3068515" cy="2237329"/>
            <a:chOff x="3391838" y="1170643"/>
            <a:chExt cx="5760000" cy="3823886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/>
            <a:srcRect l="18889" t="10500" r="2500" b="6000"/>
            <a:stretch>
              <a:fillRect/>
            </a:stretch>
          </p:blipFill>
          <p:spPr bwMode="auto">
            <a:xfrm>
              <a:off x="3391838" y="1170643"/>
              <a:ext cx="5760000" cy="3823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CaixaDeTexto 19"/>
            <p:cNvSpPr txBox="1"/>
            <p:nvPr/>
          </p:nvSpPr>
          <p:spPr>
            <a:xfrm>
              <a:off x="6306848" y="2542478"/>
              <a:ext cx="511821" cy="486137"/>
            </a:xfrm>
            <a:prstGeom prst="rect">
              <a:avLst/>
            </a:prstGeom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/>
              <a:r>
                <a:rPr lang="pt-BR" b="1" dirty="0" smtClean="0">
                  <a:solidFill>
                    <a:srgbClr val="FFFF00"/>
                  </a:solidFill>
                  <a:latin typeface="Myriad Pro"/>
                  <a:cs typeface="Myriad Pro"/>
                </a:rPr>
                <a:t>03</a:t>
              </a:r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4843014" y="142875"/>
            <a:ext cx="4276725" cy="6572250"/>
            <a:chOff x="4843014" y="142875"/>
            <a:chExt cx="4276725" cy="6572250"/>
          </a:xfrm>
        </p:grpSpPr>
        <p:grpSp>
          <p:nvGrpSpPr>
            <p:cNvPr id="26" name="Grupo 25"/>
            <p:cNvGrpSpPr/>
            <p:nvPr/>
          </p:nvGrpSpPr>
          <p:grpSpPr>
            <a:xfrm>
              <a:off x="4843014" y="142875"/>
              <a:ext cx="4276725" cy="6572250"/>
              <a:chOff x="4843014" y="142875"/>
              <a:chExt cx="4276725" cy="6572250"/>
            </a:xfrm>
          </p:grpSpPr>
          <p:pic>
            <p:nvPicPr>
              <p:cNvPr id="87042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843014" y="142875"/>
                <a:ext cx="4276725" cy="6572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3" name="CaixaDeTexto 22"/>
              <p:cNvSpPr txBox="1"/>
              <p:nvPr/>
            </p:nvSpPr>
            <p:spPr>
              <a:xfrm>
                <a:off x="4843014" y="1624728"/>
                <a:ext cx="224122" cy="284540"/>
              </a:xfrm>
              <a:prstGeom prst="rect">
                <a:avLst/>
              </a:prstGeom>
            </p:spPr>
            <p:txBody>
              <a:bodyPr wrap="square" lIns="0" tIns="0" rIns="0" bIns="0" rtlCol="0" anchor="t" anchorCtr="0">
                <a:noAutofit/>
              </a:bodyPr>
              <a:lstStyle/>
              <a:p>
                <a:pPr algn="l"/>
                <a:r>
                  <a:rPr lang="pt-BR" sz="1200" b="1" dirty="0" smtClean="0">
                    <a:solidFill>
                      <a:srgbClr val="C00000"/>
                    </a:solidFill>
                    <a:latin typeface="Myriad Pro"/>
                    <a:cs typeface="Myriad Pro"/>
                  </a:rPr>
                  <a:t>01</a:t>
                </a:r>
              </a:p>
            </p:txBody>
          </p:sp>
          <p:sp>
            <p:nvSpPr>
              <p:cNvPr id="24" name="CaixaDeTexto 23"/>
              <p:cNvSpPr txBox="1"/>
              <p:nvPr/>
            </p:nvSpPr>
            <p:spPr>
              <a:xfrm>
                <a:off x="4995414" y="1340188"/>
                <a:ext cx="224122" cy="284540"/>
              </a:xfrm>
              <a:prstGeom prst="rect">
                <a:avLst/>
              </a:prstGeom>
            </p:spPr>
            <p:txBody>
              <a:bodyPr wrap="square" lIns="0" tIns="0" rIns="0" bIns="0" rtlCol="0" anchor="t" anchorCtr="0">
                <a:noAutofit/>
              </a:bodyPr>
              <a:lstStyle/>
              <a:p>
                <a:pPr algn="l"/>
                <a:r>
                  <a:rPr lang="pt-BR" sz="1200" b="1" dirty="0" smtClean="0">
                    <a:solidFill>
                      <a:srgbClr val="C00000"/>
                    </a:solidFill>
                    <a:latin typeface="Myriad Pro"/>
                    <a:cs typeface="Myriad Pro"/>
                  </a:rPr>
                  <a:t>02</a:t>
                </a:r>
              </a:p>
            </p:txBody>
          </p:sp>
          <p:sp>
            <p:nvSpPr>
              <p:cNvPr id="25" name="CaixaDeTexto 24"/>
              <p:cNvSpPr txBox="1"/>
              <p:nvPr/>
            </p:nvSpPr>
            <p:spPr>
              <a:xfrm>
                <a:off x="6094616" y="2284407"/>
                <a:ext cx="224122" cy="284540"/>
              </a:xfrm>
              <a:prstGeom prst="rect">
                <a:avLst/>
              </a:prstGeom>
            </p:spPr>
            <p:txBody>
              <a:bodyPr wrap="square" lIns="0" tIns="0" rIns="0" bIns="0" rtlCol="0" anchor="t" anchorCtr="0">
                <a:noAutofit/>
              </a:bodyPr>
              <a:lstStyle/>
              <a:p>
                <a:pPr algn="l"/>
                <a:r>
                  <a:rPr lang="pt-BR" sz="1200" b="1" dirty="0" smtClean="0">
                    <a:solidFill>
                      <a:srgbClr val="C00000"/>
                    </a:solidFill>
                    <a:latin typeface="Myriad Pro"/>
                    <a:cs typeface="Myriad Pro"/>
                  </a:rPr>
                  <a:t>03</a:t>
                </a:r>
              </a:p>
            </p:txBody>
          </p:sp>
        </p:grpSp>
        <p:sp>
          <p:nvSpPr>
            <p:cNvPr id="28" name="Retângulo 27"/>
            <p:cNvSpPr/>
            <p:nvPr/>
          </p:nvSpPr>
          <p:spPr>
            <a:xfrm>
              <a:off x="4843014" y="4454769"/>
              <a:ext cx="1475724" cy="2016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/>
            <p:cNvSpPr/>
            <p:nvPr/>
          </p:nvSpPr>
          <p:spPr>
            <a:xfrm>
              <a:off x="5733276" y="5117979"/>
              <a:ext cx="1475724" cy="1153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aphicFrame>
        <p:nvGraphicFramePr>
          <p:cNvPr id="27" name="Tabela 26"/>
          <p:cNvGraphicFramePr>
            <a:graphicFrameLocks noGrp="1"/>
          </p:cNvGraphicFramePr>
          <p:nvPr/>
        </p:nvGraphicFramePr>
        <p:xfrm>
          <a:off x="3481754" y="4123750"/>
          <a:ext cx="2612862" cy="2001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70954"/>
                <a:gridCol w="828893"/>
                <a:gridCol w="913015"/>
              </a:tblGrid>
              <a:tr h="370840">
                <a:tc>
                  <a:txBody>
                    <a:bodyPr/>
                    <a:lstStyle/>
                    <a:p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Área (m2)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 smtClean="0"/>
                        <a:t>Unid</a:t>
                      </a:r>
                      <a:r>
                        <a:rPr lang="pt-BR" sz="1400" dirty="0" smtClean="0"/>
                        <a:t>. </a:t>
                      </a:r>
                      <a:r>
                        <a:rPr lang="pt-BR" sz="1400" dirty="0" err="1" smtClean="0"/>
                        <a:t>habit</a:t>
                      </a:r>
                      <a:r>
                        <a:rPr lang="pt-BR" sz="1400" dirty="0" smtClean="0"/>
                        <a:t>.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01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 smtClean="0"/>
                        <a:t>7.449 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 smtClean="0"/>
                        <a:t>662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02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 smtClean="0"/>
                        <a:t>7.714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 smtClean="0"/>
                        <a:t>686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03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 smtClean="0"/>
                        <a:t>8.956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 smtClean="0"/>
                        <a:t>796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b="1" dirty="0" smtClean="0"/>
                        <a:t>TOTAL</a:t>
                      </a:r>
                      <a:endParaRPr lang="pt-BR" sz="1400" b="1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 smtClean="0"/>
                        <a:t>24.119</a:t>
                      </a:r>
                      <a:endParaRPr lang="pt-BR" sz="1400" b="1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 smtClean="0"/>
                        <a:t>2.144</a:t>
                      </a:r>
                      <a:endParaRPr lang="pt-BR" sz="1400" b="1" dirty="0">
                        <a:latin typeface="Myriad Pro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setor </a:t>
            </a:r>
            <a:r>
              <a:rPr lang="pt-BR" dirty="0" err="1" smtClean="0"/>
              <a:t>mooca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6618514" y="1"/>
            <a:ext cx="2507901" cy="545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upo 29"/>
          <p:cNvGrpSpPr/>
          <p:nvPr/>
        </p:nvGrpSpPr>
        <p:grpSpPr>
          <a:xfrm>
            <a:off x="4843014" y="142875"/>
            <a:ext cx="4276725" cy="6572250"/>
            <a:chOff x="4843014" y="142875"/>
            <a:chExt cx="4276725" cy="6572250"/>
          </a:xfrm>
        </p:grpSpPr>
        <p:grpSp>
          <p:nvGrpSpPr>
            <p:cNvPr id="8" name="Grupo 25"/>
            <p:cNvGrpSpPr/>
            <p:nvPr/>
          </p:nvGrpSpPr>
          <p:grpSpPr>
            <a:xfrm>
              <a:off x="4843014" y="142875"/>
              <a:ext cx="4276725" cy="6572250"/>
              <a:chOff x="4843014" y="142875"/>
              <a:chExt cx="4276725" cy="6572250"/>
            </a:xfrm>
          </p:grpSpPr>
          <p:pic>
            <p:nvPicPr>
              <p:cNvPr id="87042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843014" y="142875"/>
                <a:ext cx="4276725" cy="6572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5" name="CaixaDeTexto 24"/>
              <p:cNvSpPr txBox="1"/>
              <p:nvPr/>
            </p:nvSpPr>
            <p:spPr>
              <a:xfrm>
                <a:off x="6094616" y="1340188"/>
                <a:ext cx="224122" cy="284540"/>
              </a:xfrm>
              <a:prstGeom prst="rect">
                <a:avLst/>
              </a:prstGeom>
            </p:spPr>
            <p:txBody>
              <a:bodyPr wrap="square" lIns="0" tIns="0" rIns="0" bIns="0" rtlCol="0" anchor="t" anchorCtr="0">
                <a:noAutofit/>
              </a:bodyPr>
              <a:lstStyle/>
              <a:p>
                <a:pPr algn="l"/>
                <a:r>
                  <a:rPr lang="pt-BR" sz="1200" b="1" dirty="0" smtClean="0">
                    <a:solidFill>
                      <a:srgbClr val="C00000"/>
                    </a:solidFill>
                    <a:latin typeface="Myriad Pro"/>
                    <a:cs typeface="Myriad Pro"/>
                  </a:rPr>
                  <a:t>04</a:t>
                </a:r>
              </a:p>
            </p:txBody>
          </p:sp>
        </p:grpSp>
        <p:sp>
          <p:nvSpPr>
            <p:cNvPr id="28" name="Retângulo 27"/>
            <p:cNvSpPr/>
            <p:nvPr/>
          </p:nvSpPr>
          <p:spPr>
            <a:xfrm>
              <a:off x="4843014" y="4454769"/>
              <a:ext cx="1475724" cy="2016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/>
            <p:cNvSpPr/>
            <p:nvPr/>
          </p:nvSpPr>
          <p:spPr>
            <a:xfrm>
              <a:off x="5733276" y="5117979"/>
              <a:ext cx="1475724" cy="1153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aphicFrame>
        <p:nvGraphicFramePr>
          <p:cNvPr id="27" name="Tabela 26"/>
          <p:cNvGraphicFramePr>
            <a:graphicFrameLocks noGrp="1"/>
          </p:cNvGraphicFramePr>
          <p:nvPr/>
        </p:nvGraphicFramePr>
        <p:xfrm>
          <a:off x="3481754" y="4123750"/>
          <a:ext cx="2612862" cy="1259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70954"/>
                <a:gridCol w="828893"/>
                <a:gridCol w="913015"/>
              </a:tblGrid>
              <a:tr h="370840">
                <a:tc>
                  <a:txBody>
                    <a:bodyPr/>
                    <a:lstStyle/>
                    <a:p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Área (m2)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 smtClean="0"/>
                        <a:t>Unid</a:t>
                      </a:r>
                      <a:r>
                        <a:rPr lang="pt-BR" sz="1400" dirty="0" smtClean="0"/>
                        <a:t>. </a:t>
                      </a:r>
                      <a:r>
                        <a:rPr lang="pt-BR" sz="1400" dirty="0" err="1" smtClean="0"/>
                        <a:t>habit</a:t>
                      </a:r>
                      <a:r>
                        <a:rPr lang="pt-BR" sz="1400" dirty="0" smtClean="0"/>
                        <a:t>.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04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 smtClean="0"/>
                        <a:t>23.000 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 smtClean="0"/>
                        <a:t>2.044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b="1" dirty="0" smtClean="0"/>
                        <a:t>TOTAL</a:t>
                      </a:r>
                      <a:endParaRPr lang="pt-BR" sz="1400" b="1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 smtClean="0"/>
                        <a:t>23.000 </a:t>
                      </a:r>
                      <a:endParaRPr lang="pt-BR" sz="1400" b="1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 smtClean="0"/>
                        <a:t>2.044</a:t>
                      </a:r>
                      <a:endParaRPr lang="pt-BR" sz="1400" b="1" dirty="0">
                        <a:latin typeface="Myriad Pro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0" name="Grupo 29"/>
          <p:cNvGrpSpPr/>
          <p:nvPr/>
        </p:nvGrpSpPr>
        <p:grpSpPr>
          <a:xfrm>
            <a:off x="228600" y="1294469"/>
            <a:ext cx="3067200" cy="2436108"/>
            <a:chOff x="228600" y="1294469"/>
            <a:chExt cx="3067200" cy="243610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/>
            <a:srcRect l="25385" t="15634" r="15833" b="9667"/>
            <a:stretch>
              <a:fillRect/>
            </a:stretch>
          </p:blipFill>
          <p:spPr bwMode="auto">
            <a:xfrm>
              <a:off x="228600" y="1294469"/>
              <a:ext cx="3067200" cy="2436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6" name="CaixaDeTexto 25"/>
            <p:cNvSpPr txBox="1"/>
            <p:nvPr/>
          </p:nvSpPr>
          <p:spPr>
            <a:xfrm>
              <a:off x="985711" y="2491740"/>
              <a:ext cx="670551" cy="318377"/>
            </a:xfrm>
            <a:prstGeom prst="rect">
              <a:avLst/>
            </a:prstGeom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/>
              <a:r>
                <a:rPr lang="pt-BR" b="1" dirty="0" smtClean="0">
                  <a:solidFill>
                    <a:srgbClr val="FFFF00"/>
                  </a:solidFill>
                  <a:latin typeface="Myriad Pro"/>
                  <a:cs typeface="Myriad Pro"/>
                </a:rPr>
                <a:t>04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setor </a:t>
            </a:r>
            <a:r>
              <a:rPr lang="pt-BR" dirty="0" err="1" smtClean="0"/>
              <a:t>henry</a:t>
            </a:r>
            <a:r>
              <a:rPr lang="pt-BR" dirty="0" smtClean="0"/>
              <a:t> </a:t>
            </a:r>
            <a:r>
              <a:rPr lang="pt-BR" dirty="0" err="1" smtClean="0"/>
              <a:t>ford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6618514" y="1"/>
            <a:ext cx="2507901" cy="545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upo 29"/>
          <p:cNvGrpSpPr/>
          <p:nvPr/>
        </p:nvGrpSpPr>
        <p:grpSpPr>
          <a:xfrm>
            <a:off x="4843014" y="142875"/>
            <a:ext cx="4276725" cy="6572250"/>
            <a:chOff x="4843014" y="142875"/>
            <a:chExt cx="4276725" cy="6572250"/>
          </a:xfrm>
        </p:grpSpPr>
        <p:grpSp>
          <p:nvGrpSpPr>
            <p:cNvPr id="8" name="Grupo 25"/>
            <p:cNvGrpSpPr/>
            <p:nvPr/>
          </p:nvGrpSpPr>
          <p:grpSpPr>
            <a:xfrm>
              <a:off x="4843014" y="142875"/>
              <a:ext cx="4276725" cy="6572250"/>
              <a:chOff x="4843014" y="142875"/>
              <a:chExt cx="4276725" cy="6572250"/>
            </a:xfrm>
          </p:grpSpPr>
          <p:pic>
            <p:nvPicPr>
              <p:cNvPr id="87042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843014" y="142875"/>
                <a:ext cx="4276725" cy="6572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3" name="CaixaDeTexto 22"/>
              <p:cNvSpPr txBox="1"/>
              <p:nvPr/>
            </p:nvSpPr>
            <p:spPr>
              <a:xfrm>
                <a:off x="6811108" y="2070205"/>
                <a:ext cx="224122" cy="284540"/>
              </a:xfrm>
              <a:prstGeom prst="rect">
                <a:avLst/>
              </a:prstGeom>
            </p:spPr>
            <p:txBody>
              <a:bodyPr wrap="square" lIns="0" tIns="0" rIns="0" bIns="0" rtlCol="0" anchor="t" anchorCtr="0">
                <a:noAutofit/>
              </a:bodyPr>
              <a:lstStyle/>
              <a:p>
                <a:pPr algn="l"/>
                <a:r>
                  <a:rPr lang="pt-BR" sz="1200" b="1" dirty="0" smtClean="0">
                    <a:solidFill>
                      <a:srgbClr val="C00000"/>
                    </a:solidFill>
                    <a:latin typeface="Myriad Pro"/>
                    <a:cs typeface="Myriad Pro"/>
                  </a:rPr>
                  <a:t>06</a:t>
                </a:r>
              </a:p>
            </p:txBody>
          </p:sp>
          <p:sp>
            <p:nvSpPr>
              <p:cNvPr id="24" name="CaixaDeTexto 23"/>
              <p:cNvSpPr txBox="1"/>
              <p:nvPr/>
            </p:nvSpPr>
            <p:spPr>
              <a:xfrm>
                <a:off x="7058676" y="2497015"/>
                <a:ext cx="224122" cy="284540"/>
              </a:xfrm>
              <a:prstGeom prst="rect">
                <a:avLst/>
              </a:prstGeom>
            </p:spPr>
            <p:txBody>
              <a:bodyPr wrap="square" lIns="0" tIns="0" rIns="0" bIns="0" rtlCol="0" anchor="t" anchorCtr="0">
                <a:noAutofit/>
              </a:bodyPr>
              <a:lstStyle/>
              <a:p>
                <a:pPr algn="l"/>
                <a:r>
                  <a:rPr lang="pt-BR" sz="1200" b="1" dirty="0" smtClean="0">
                    <a:solidFill>
                      <a:srgbClr val="C00000"/>
                    </a:solidFill>
                    <a:latin typeface="Myriad Pro"/>
                    <a:cs typeface="Myriad Pro"/>
                  </a:rPr>
                  <a:t>07</a:t>
                </a:r>
              </a:p>
            </p:txBody>
          </p:sp>
          <p:sp>
            <p:nvSpPr>
              <p:cNvPr id="25" name="CaixaDeTexto 24"/>
              <p:cNvSpPr txBox="1"/>
              <p:nvPr/>
            </p:nvSpPr>
            <p:spPr>
              <a:xfrm>
                <a:off x="6586986" y="2426677"/>
                <a:ext cx="224122" cy="284540"/>
              </a:xfrm>
              <a:prstGeom prst="rect">
                <a:avLst/>
              </a:prstGeom>
            </p:spPr>
            <p:txBody>
              <a:bodyPr wrap="square" lIns="0" tIns="0" rIns="0" bIns="0" rtlCol="0" anchor="t" anchorCtr="0">
                <a:noAutofit/>
              </a:bodyPr>
              <a:lstStyle/>
              <a:p>
                <a:pPr algn="l"/>
                <a:r>
                  <a:rPr lang="pt-BR" sz="1200" b="1" dirty="0" smtClean="0">
                    <a:solidFill>
                      <a:srgbClr val="C00000"/>
                    </a:solidFill>
                    <a:latin typeface="Myriad Pro"/>
                    <a:cs typeface="Myriad Pro"/>
                  </a:rPr>
                  <a:t>05</a:t>
                </a:r>
              </a:p>
            </p:txBody>
          </p:sp>
        </p:grpSp>
        <p:sp>
          <p:nvSpPr>
            <p:cNvPr id="28" name="Retângulo 27"/>
            <p:cNvSpPr/>
            <p:nvPr/>
          </p:nvSpPr>
          <p:spPr>
            <a:xfrm>
              <a:off x="4843014" y="4454769"/>
              <a:ext cx="1475724" cy="2016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/>
            <p:cNvSpPr/>
            <p:nvPr/>
          </p:nvSpPr>
          <p:spPr>
            <a:xfrm>
              <a:off x="5733276" y="5117979"/>
              <a:ext cx="1475724" cy="1153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2" name="CaixaDeTexto 21"/>
          <p:cNvSpPr txBox="1"/>
          <p:nvPr/>
        </p:nvSpPr>
        <p:spPr>
          <a:xfrm>
            <a:off x="7080738" y="3348013"/>
            <a:ext cx="224122" cy="284540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pt-BR" sz="1200" b="1" dirty="0" smtClean="0">
                <a:solidFill>
                  <a:srgbClr val="C00000"/>
                </a:solidFill>
                <a:latin typeface="Myriad Pro"/>
                <a:cs typeface="Myriad Pro"/>
              </a:rPr>
              <a:t>08</a:t>
            </a:r>
          </a:p>
        </p:txBody>
      </p:sp>
      <p:sp>
        <p:nvSpPr>
          <p:cNvPr id="26" name="Espaço Reservado para Texto 25"/>
          <p:cNvSpPr txBox="1">
            <a:spLocks noGrp="1"/>
          </p:cNvSpPr>
          <p:nvPr>
            <p:ph type="body" sz="half" idx="2"/>
          </p:nvPr>
        </p:nvSpPr>
        <p:spPr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endParaRPr lang="pt-BR" sz="1200" b="1" dirty="0" smtClean="0">
              <a:solidFill>
                <a:srgbClr val="C00000"/>
              </a:solidFill>
              <a:latin typeface="Myriad Pro"/>
              <a:cs typeface="Myriad Pro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7491043" y="3465243"/>
            <a:ext cx="224122" cy="284540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pt-BR" sz="1200" b="1" dirty="0" smtClean="0">
                <a:solidFill>
                  <a:srgbClr val="C00000"/>
                </a:solidFill>
                <a:latin typeface="Myriad Pro"/>
                <a:cs typeface="Myriad Pro"/>
              </a:rPr>
              <a:t>09</a:t>
            </a:r>
          </a:p>
        </p:txBody>
      </p:sp>
      <p:graphicFrame>
        <p:nvGraphicFramePr>
          <p:cNvPr id="27" name="Tabela 26"/>
          <p:cNvGraphicFramePr>
            <a:graphicFrameLocks noGrp="1"/>
          </p:cNvGraphicFramePr>
          <p:nvPr/>
        </p:nvGraphicFramePr>
        <p:xfrm>
          <a:off x="3481754" y="3127295"/>
          <a:ext cx="2612862" cy="2743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70954"/>
                <a:gridCol w="828893"/>
                <a:gridCol w="913015"/>
              </a:tblGrid>
              <a:tr h="370840">
                <a:tc>
                  <a:txBody>
                    <a:bodyPr/>
                    <a:lstStyle/>
                    <a:p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Área (m2)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 smtClean="0"/>
                        <a:t>Unid</a:t>
                      </a:r>
                      <a:r>
                        <a:rPr lang="pt-BR" sz="1400" dirty="0" smtClean="0"/>
                        <a:t>. </a:t>
                      </a:r>
                      <a:r>
                        <a:rPr lang="pt-BR" sz="1400" dirty="0" err="1" smtClean="0"/>
                        <a:t>habit</a:t>
                      </a:r>
                      <a:r>
                        <a:rPr lang="pt-BR" sz="1400" dirty="0" smtClean="0"/>
                        <a:t>.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Myriad Pro"/>
                        </a:rPr>
                        <a:t>05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 smtClean="0">
                          <a:latin typeface="Myriad Pro"/>
                        </a:rPr>
                        <a:t>5.436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 smtClean="0">
                          <a:latin typeface="Myriad Pro"/>
                        </a:rPr>
                        <a:t>483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Myriad Pro"/>
                        </a:rPr>
                        <a:t>06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 smtClean="0">
                          <a:latin typeface="Myriad Pro"/>
                        </a:rPr>
                        <a:t>3.055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 smtClean="0">
                          <a:latin typeface="Myriad Pro"/>
                        </a:rPr>
                        <a:t>272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Myriad Pro"/>
                        </a:rPr>
                        <a:t>07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 smtClean="0">
                          <a:latin typeface="Myriad Pro"/>
                        </a:rPr>
                        <a:t>12.051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 smtClean="0">
                          <a:latin typeface="Myriad Pro"/>
                        </a:rPr>
                        <a:t>1.071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Myriad Pro"/>
                        </a:rPr>
                        <a:t>08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 smtClean="0">
                          <a:latin typeface="Myriad Pro"/>
                        </a:rPr>
                        <a:t>9.047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 smtClean="0">
                          <a:latin typeface="Myriad Pro"/>
                        </a:rPr>
                        <a:t>804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Myriad Pro"/>
                        </a:rPr>
                        <a:t>09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 smtClean="0">
                          <a:latin typeface="Myriad Pro"/>
                        </a:rPr>
                        <a:t>4.375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 smtClean="0">
                          <a:latin typeface="Myriad Pro"/>
                        </a:rPr>
                        <a:t>389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b="1" dirty="0" smtClean="0">
                          <a:latin typeface="Myriad Pro"/>
                        </a:rPr>
                        <a:t>TOTAL</a:t>
                      </a:r>
                      <a:endParaRPr lang="pt-BR" sz="1400" b="1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 smtClean="0">
                          <a:latin typeface="Myriad Pro"/>
                        </a:rPr>
                        <a:t>33.964</a:t>
                      </a:r>
                      <a:endParaRPr lang="pt-BR" sz="1400" b="1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 smtClean="0">
                          <a:latin typeface="Myriad Pro"/>
                        </a:rPr>
                        <a:t>3.019</a:t>
                      </a:r>
                      <a:endParaRPr lang="pt-BR" sz="1400" b="1" dirty="0">
                        <a:latin typeface="Myriad Pro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20833" t="10500" r="8333" b="6333"/>
          <a:stretch>
            <a:fillRect/>
          </a:stretch>
        </p:blipFill>
        <p:spPr bwMode="auto">
          <a:xfrm>
            <a:off x="228600" y="1295401"/>
            <a:ext cx="3067200" cy="2250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 l="28750" t="10000" r="11667" b="5333"/>
          <a:stretch>
            <a:fillRect/>
          </a:stretch>
        </p:blipFill>
        <p:spPr bwMode="auto">
          <a:xfrm>
            <a:off x="228600" y="3665036"/>
            <a:ext cx="3067200" cy="2724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CaixaDeTexto 30"/>
          <p:cNvSpPr txBox="1"/>
          <p:nvPr/>
        </p:nvSpPr>
        <p:spPr>
          <a:xfrm>
            <a:off x="1255340" y="1964205"/>
            <a:ext cx="670551" cy="318377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pt-BR" b="1" dirty="0" smtClean="0">
                <a:solidFill>
                  <a:srgbClr val="FFFF00"/>
                </a:solidFill>
                <a:latin typeface="Myriad Pro"/>
                <a:cs typeface="Myriad Pro"/>
              </a:rPr>
              <a:t>05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1583585" y="1741469"/>
            <a:ext cx="670551" cy="318377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pt-BR" b="1" dirty="0" smtClean="0">
                <a:solidFill>
                  <a:srgbClr val="FFFF00"/>
                </a:solidFill>
                <a:latin typeface="Myriad Pro"/>
                <a:cs typeface="Myriad Pro"/>
              </a:rPr>
              <a:t>06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2071260" y="2552028"/>
            <a:ext cx="670551" cy="318377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pt-BR" b="1" dirty="0" smtClean="0">
                <a:solidFill>
                  <a:srgbClr val="FFFF00"/>
                </a:solidFill>
                <a:latin typeface="Myriad Pro"/>
                <a:cs typeface="Myriad Pro"/>
              </a:rPr>
              <a:t>07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1248309" y="4799602"/>
            <a:ext cx="670551" cy="318377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pt-BR" b="1" dirty="0" smtClean="0">
                <a:solidFill>
                  <a:srgbClr val="FFFF00"/>
                </a:solidFill>
                <a:latin typeface="Myriad Pro"/>
                <a:cs typeface="Myriad Pro"/>
              </a:rPr>
              <a:t>08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1400709" y="5345723"/>
            <a:ext cx="670551" cy="318377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pt-BR" b="1" dirty="0" smtClean="0">
                <a:solidFill>
                  <a:srgbClr val="FFFF00"/>
                </a:solidFill>
                <a:latin typeface="Myriad Pro"/>
                <a:cs typeface="Myriad Pro"/>
              </a:rPr>
              <a:t>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 l="40696" t="10000" r="5417" b="21720"/>
          <a:stretch>
            <a:fillRect/>
          </a:stretch>
        </p:blipFill>
        <p:spPr bwMode="auto">
          <a:xfrm>
            <a:off x="228600" y="1214485"/>
            <a:ext cx="3067200" cy="242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setor vila carioca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6618514" y="1"/>
            <a:ext cx="2507901" cy="545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upo 29"/>
          <p:cNvGrpSpPr/>
          <p:nvPr/>
        </p:nvGrpSpPr>
        <p:grpSpPr>
          <a:xfrm>
            <a:off x="4843014" y="142875"/>
            <a:ext cx="4276725" cy="6572250"/>
            <a:chOff x="4843014" y="142875"/>
            <a:chExt cx="4276725" cy="6572250"/>
          </a:xfrm>
        </p:grpSpPr>
        <p:pic>
          <p:nvPicPr>
            <p:cNvPr id="87042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43014" y="142875"/>
              <a:ext cx="4276725" cy="657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" name="Retângulo 27"/>
            <p:cNvSpPr/>
            <p:nvPr/>
          </p:nvSpPr>
          <p:spPr>
            <a:xfrm>
              <a:off x="4843014" y="4454769"/>
              <a:ext cx="1475724" cy="2016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/>
            <p:cNvSpPr/>
            <p:nvPr/>
          </p:nvSpPr>
          <p:spPr>
            <a:xfrm>
              <a:off x="5733276" y="5117979"/>
              <a:ext cx="1475724" cy="1153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2" name="CaixaDeTexto 21"/>
          <p:cNvSpPr txBox="1"/>
          <p:nvPr/>
        </p:nvSpPr>
        <p:spPr>
          <a:xfrm>
            <a:off x="7715165" y="4312499"/>
            <a:ext cx="224122" cy="284540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pt-BR" sz="1200" b="1" dirty="0" smtClean="0">
                <a:solidFill>
                  <a:srgbClr val="C00000"/>
                </a:solidFill>
                <a:latin typeface="Myriad Pro"/>
                <a:cs typeface="Myriad Pro"/>
              </a:rPr>
              <a:t>10</a:t>
            </a:r>
          </a:p>
        </p:txBody>
      </p:sp>
      <p:sp>
        <p:nvSpPr>
          <p:cNvPr id="26" name="Espaço Reservado para Texto 25"/>
          <p:cNvSpPr txBox="1">
            <a:spLocks noGrp="1"/>
          </p:cNvSpPr>
          <p:nvPr>
            <p:ph type="body" sz="half" idx="2"/>
          </p:nvPr>
        </p:nvSpPr>
        <p:spPr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endParaRPr lang="pt-BR" sz="1200" b="1" dirty="0" smtClean="0">
              <a:solidFill>
                <a:srgbClr val="C00000"/>
              </a:solidFill>
              <a:latin typeface="Myriad Pro"/>
              <a:cs typeface="Myriad Pro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8333724" y="5568722"/>
            <a:ext cx="224122" cy="284540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pt-BR" sz="1200" b="1" dirty="0" smtClean="0">
                <a:solidFill>
                  <a:srgbClr val="C00000"/>
                </a:solidFill>
                <a:latin typeface="Myriad Pro"/>
                <a:cs typeface="Myriad Pro"/>
              </a:rPr>
              <a:t>11</a:t>
            </a:r>
          </a:p>
        </p:txBody>
      </p:sp>
      <p:graphicFrame>
        <p:nvGraphicFramePr>
          <p:cNvPr id="27" name="Tabela 26"/>
          <p:cNvGraphicFramePr>
            <a:graphicFrameLocks noGrp="1"/>
          </p:cNvGraphicFramePr>
          <p:nvPr/>
        </p:nvGraphicFramePr>
        <p:xfrm>
          <a:off x="3481754" y="3127295"/>
          <a:ext cx="2612862" cy="1630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70954"/>
                <a:gridCol w="828893"/>
                <a:gridCol w="913015"/>
              </a:tblGrid>
              <a:tr h="370840">
                <a:tc>
                  <a:txBody>
                    <a:bodyPr/>
                    <a:lstStyle/>
                    <a:p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Área (m2)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 smtClean="0"/>
                        <a:t>Unid</a:t>
                      </a:r>
                      <a:r>
                        <a:rPr lang="pt-BR" sz="1400" dirty="0" smtClean="0"/>
                        <a:t>. </a:t>
                      </a:r>
                      <a:r>
                        <a:rPr lang="pt-BR" sz="1400" dirty="0" err="1" smtClean="0"/>
                        <a:t>habit</a:t>
                      </a:r>
                      <a:r>
                        <a:rPr lang="pt-BR" sz="1400" dirty="0" smtClean="0"/>
                        <a:t>.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Myriad Pro"/>
                        </a:rPr>
                        <a:t>10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 smtClean="0">
                          <a:latin typeface="Myriad Pro"/>
                        </a:rPr>
                        <a:t>19.987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 smtClean="0">
                          <a:latin typeface="Myriad Pro"/>
                        </a:rPr>
                        <a:t>1.777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Myriad Pro"/>
                        </a:rPr>
                        <a:t>11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 smtClean="0">
                          <a:latin typeface="Myriad Pro"/>
                        </a:rPr>
                        <a:t>41.414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 smtClean="0">
                          <a:latin typeface="Myriad Pro"/>
                        </a:rPr>
                        <a:t>3.680</a:t>
                      </a:r>
                      <a:endParaRPr lang="pt-BR" sz="1400" dirty="0">
                        <a:latin typeface="Myriad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b="1" dirty="0" smtClean="0">
                          <a:latin typeface="Myriad Pro"/>
                        </a:rPr>
                        <a:t>TOTAL</a:t>
                      </a:r>
                      <a:endParaRPr lang="pt-BR" sz="1400" b="1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 smtClean="0">
                          <a:latin typeface="Myriad Pro"/>
                        </a:rPr>
                        <a:t>61.389</a:t>
                      </a:r>
                      <a:endParaRPr lang="pt-BR" sz="1400" b="1" dirty="0">
                        <a:latin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 smtClean="0">
                          <a:latin typeface="Myriad Pro"/>
                        </a:rPr>
                        <a:t>5.457</a:t>
                      </a:r>
                      <a:endParaRPr lang="pt-BR" sz="1400" b="1" dirty="0">
                        <a:latin typeface="Myriad Pro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CaixaDeTexto 33"/>
          <p:cNvSpPr txBox="1"/>
          <p:nvPr/>
        </p:nvSpPr>
        <p:spPr>
          <a:xfrm>
            <a:off x="741363" y="2343150"/>
            <a:ext cx="670551" cy="318377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pt-BR" b="1" dirty="0" smtClean="0">
                <a:solidFill>
                  <a:srgbClr val="FFFF00"/>
                </a:solidFill>
                <a:latin typeface="Myriad Pro"/>
                <a:cs typeface="Myriad Pro"/>
              </a:rPr>
              <a:t>10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 l="22072" t="10000" r="9375" b="10000"/>
          <a:stretch>
            <a:fillRect/>
          </a:stretch>
        </p:blipFill>
        <p:spPr bwMode="auto">
          <a:xfrm>
            <a:off x="228600" y="3889070"/>
            <a:ext cx="3067200" cy="2237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CaixaDeTexto 35"/>
          <p:cNvSpPr txBox="1"/>
          <p:nvPr/>
        </p:nvSpPr>
        <p:spPr>
          <a:xfrm>
            <a:off x="1709234" y="5409533"/>
            <a:ext cx="670551" cy="318377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pt-BR" b="1" dirty="0" smtClean="0">
                <a:solidFill>
                  <a:srgbClr val="FFFF00"/>
                </a:solidFill>
                <a:latin typeface="Myriad Pro"/>
                <a:cs typeface="Myriad Pro"/>
              </a:rPr>
              <a:t>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209692" y="0"/>
            <a:ext cx="1916723" cy="369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057"/>
            <a:ext cx="3439690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3439693" y="566057"/>
          <a:ext cx="5686721" cy="4954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993"/>
                <a:gridCol w="1378857"/>
                <a:gridCol w="1035319"/>
                <a:gridCol w="706395"/>
                <a:gridCol w="800686"/>
                <a:gridCol w="752343"/>
                <a:gridCol w="708128"/>
              </a:tblGrid>
              <a:tr h="25411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N</a:t>
                      </a:r>
                      <a:endParaRPr lang="pt-BR" sz="11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Nome</a:t>
                      </a:r>
                      <a:endParaRPr lang="pt-BR" sz="11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Distrito/</a:t>
                      </a:r>
                      <a:endParaRPr lang="pt-BR" sz="11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chemeClr val="bg1"/>
                          </a:solidFill>
                          <a:latin typeface="Arial"/>
                        </a:rPr>
                        <a:t>Propriedade</a:t>
                      </a:r>
                      <a:endParaRPr lang="pt-BR" sz="11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chemeClr val="bg1"/>
                          </a:solidFill>
                          <a:latin typeface="Arial"/>
                        </a:rPr>
                        <a:t>Área</a:t>
                      </a: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 (m²)</a:t>
                      </a:r>
                      <a:endParaRPr lang="pt-BR" sz="11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chemeClr val="bg1"/>
                          </a:solidFill>
                          <a:latin typeface="Arial"/>
                        </a:rPr>
                        <a:t>Ano</a:t>
                      </a: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 de </a:t>
                      </a:r>
                      <a:r>
                        <a:rPr lang="en-US" sz="1100" b="1" i="0" u="none" strike="noStrike" dirty="0" err="1">
                          <a:solidFill>
                            <a:schemeClr val="bg1"/>
                          </a:solidFill>
                          <a:latin typeface="Arial"/>
                        </a:rPr>
                        <a:t>ocupação</a:t>
                      </a:r>
                      <a:endParaRPr lang="pt-BR" sz="11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chemeClr val="bg1"/>
                          </a:solidFill>
                          <a:latin typeface="Arial"/>
                        </a:rPr>
                        <a:t>Imóveis</a:t>
                      </a:r>
                      <a:endParaRPr lang="pt-BR" sz="11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411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Favela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do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Tamanduateí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Ipiranga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Pública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8.197,85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2010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400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411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Ilha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das Cobras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Vila Prudente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Pública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1.968,91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1960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75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411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Favela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da Vila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Prudente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Vila Prudente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Pública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38.241,40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1955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1.246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411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Favela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Barão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de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Resende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Ipiranga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Pública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5.553,48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2000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300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411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Morro do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Urubu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Ipiranga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Pública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5.863,00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1984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411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Pacheco Chaves/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Estação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Ipiranga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Vila Prudente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Pública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2.563,59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1993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411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Viela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Sabesp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Mooca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Particular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4.520,02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411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Morro do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Pel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Vila Prudente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Pública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1.729,95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1950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18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411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Jacaraipe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Vila Prudente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Mista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10.209,92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1970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400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411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São Faustino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Vila Prudente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Mista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1.856,19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1967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411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Willin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/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Córrego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dos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meninos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Ipiranga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Pública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3.694,52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1981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38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411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Heliópolis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L2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Vila Prudente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Mista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7.312,62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2000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600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411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Favela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dos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Pilões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Ipiranga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411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Viela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Lício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de Miranda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Vila Prudente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Particular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1960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411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Favela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Paraguai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I 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Vila Prudente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Pública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411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24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Favela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Paraguai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II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Vila Prudente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Pública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1992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1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smtClean="0"/>
              <a:t>RECURSOS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3506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4294967295"/>
          </p:nvPr>
        </p:nvSpPr>
        <p:spPr>
          <a:xfrm>
            <a:off x="969961" y="1329070"/>
            <a:ext cx="7204076" cy="4627231"/>
          </a:xfrm>
        </p:spPr>
        <p:txBody>
          <a:bodyPr numCol="1"/>
          <a:lstStyle/>
          <a:p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 descr="SLIDE-00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9" b="11171"/>
          <a:stretch>
            <a:fillRect/>
          </a:stretch>
        </p:blipFill>
        <p:spPr>
          <a:xfrm>
            <a:off x="0" y="412896"/>
            <a:ext cx="9144000" cy="53330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7155543" y="0"/>
            <a:ext cx="1988457" cy="537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3280410" y="4183380"/>
            <a:ext cx="594360" cy="41148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pt-BR" sz="2400" b="1" dirty="0" smtClean="0">
                <a:solidFill>
                  <a:srgbClr val="C00000"/>
                </a:solidFill>
                <a:latin typeface="Myriad Pro"/>
                <a:cs typeface="Myriad Pro"/>
              </a:rPr>
              <a:t>560</a:t>
            </a:r>
          </a:p>
        </p:txBody>
      </p:sp>
    </p:spTree>
    <p:extLst>
      <p:ext uri="{BB962C8B-B14F-4D97-AF65-F5344CB8AC3E}">
        <p14:creationId xmlns:p14="http://schemas.microsoft.com/office/powerpoint/2010/main" val="358606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Imagem 2" descr="investimento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7043" name="Título 2"/>
          <p:cNvSpPr txBox="1">
            <a:spLocks/>
          </p:cNvSpPr>
          <p:nvPr/>
        </p:nvSpPr>
        <p:spPr bwMode="auto">
          <a:xfrm>
            <a:off x="179388" y="211146"/>
            <a:ext cx="4984750" cy="28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457200">
              <a:defRPr/>
            </a:pPr>
            <a:r>
              <a:rPr lang="pt-BR" alt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Distribuição dos investimentos (milhões)</a:t>
            </a:r>
          </a:p>
        </p:txBody>
      </p:sp>
      <p:pic>
        <p:nvPicPr>
          <p:cNvPr id="87044" name="Imagem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106324"/>
            <a:ext cx="3348038" cy="75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Imagem 1" descr="MVC_COM_APRES POPULACAO 02 PROJETO_R0774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195943"/>
            <a:ext cx="9144000" cy="646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28600" y="273050"/>
            <a:ext cx="6066692" cy="641350"/>
          </a:xfrm>
        </p:spPr>
        <p:txBody>
          <a:bodyPr>
            <a:normAutofit/>
          </a:bodyPr>
          <a:lstStyle/>
          <a:p>
            <a:r>
              <a:rPr lang="pt-BR" dirty="0" smtClean="0"/>
              <a:t>favela do </a:t>
            </a:r>
            <a:r>
              <a:rPr lang="pt-BR" dirty="0" err="1" smtClean="0"/>
              <a:t>tamanduateí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7209692" y="0"/>
            <a:ext cx="1916723" cy="900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0000"/>
            <a:ext cx="2926017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Elipse 8"/>
          <p:cNvSpPr/>
          <p:nvPr/>
        </p:nvSpPr>
        <p:spPr>
          <a:xfrm>
            <a:off x="1142976" y="2238744"/>
            <a:ext cx="142876" cy="142876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5021242"/>
            <a:ext cx="5360670" cy="626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5" name="Grupo 14"/>
          <p:cNvGrpSpPr/>
          <p:nvPr/>
        </p:nvGrpSpPr>
        <p:grpSpPr>
          <a:xfrm>
            <a:off x="3154617" y="1524005"/>
            <a:ext cx="5030798" cy="3204650"/>
            <a:chOff x="3154617" y="1295400"/>
            <a:chExt cx="5030798" cy="3204650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54617" y="1312985"/>
              <a:ext cx="5030798" cy="3187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Retângulo 13"/>
            <p:cNvSpPr/>
            <p:nvPr/>
          </p:nvSpPr>
          <p:spPr>
            <a:xfrm>
              <a:off x="3154618" y="1295400"/>
              <a:ext cx="1663567" cy="20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17" name="Conector reto 16"/>
          <p:cNvCxnSpPr/>
          <p:nvPr/>
        </p:nvCxnSpPr>
        <p:spPr>
          <a:xfrm>
            <a:off x="3154617" y="2091690"/>
            <a:ext cx="1800000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28600" y="273050"/>
            <a:ext cx="6066692" cy="641350"/>
          </a:xfrm>
        </p:spPr>
        <p:txBody>
          <a:bodyPr>
            <a:normAutofit/>
          </a:bodyPr>
          <a:lstStyle/>
          <a:p>
            <a:r>
              <a:rPr lang="pt-BR" dirty="0" smtClean="0"/>
              <a:t>ilha das cobras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7209692" y="0"/>
            <a:ext cx="1916723" cy="900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1107855"/>
            <a:ext cx="5867400" cy="336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8792" y="4468275"/>
            <a:ext cx="3280410" cy="234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Grupo 15"/>
          <p:cNvGrpSpPr/>
          <p:nvPr/>
        </p:nvGrpSpPr>
        <p:grpSpPr>
          <a:xfrm>
            <a:off x="0" y="1440000"/>
            <a:ext cx="2926017" cy="4286256"/>
            <a:chOff x="0" y="0"/>
            <a:chExt cx="2926017" cy="4286256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2926017" cy="4286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Elipse 17"/>
            <p:cNvSpPr/>
            <p:nvPr/>
          </p:nvSpPr>
          <p:spPr>
            <a:xfrm>
              <a:off x="1643042" y="2071678"/>
              <a:ext cx="142876" cy="14287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131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28600" y="273050"/>
            <a:ext cx="6066692" cy="641350"/>
          </a:xfrm>
        </p:spPr>
        <p:txBody>
          <a:bodyPr>
            <a:normAutofit/>
          </a:bodyPr>
          <a:lstStyle/>
          <a:p>
            <a:r>
              <a:rPr lang="pt-BR" dirty="0" smtClean="0"/>
              <a:t>favela de vila prudente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7209692" y="0"/>
            <a:ext cx="1916723" cy="900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0" y="1440000"/>
            <a:ext cx="2926017" cy="4286256"/>
            <a:chOff x="0" y="0"/>
            <a:chExt cx="2926017" cy="4286256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2926017" cy="4286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Elipse 10"/>
            <p:cNvSpPr/>
            <p:nvPr/>
          </p:nvSpPr>
          <p:spPr>
            <a:xfrm>
              <a:off x="1500166" y="1928802"/>
              <a:ext cx="142876" cy="14287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031984"/>
            <a:ext cx="5800725" cy="3747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4499472"/>
            <a:ext cx="3227070" cy="232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31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28600" y="273050"/>
            <a:ext cx="6066692" cy="641350"/>
          </a:xfrm>
        </p:spPr>
        <p:txBody>
          <a:bodyPr>
            <a:normAutofit/>
          </a:bodyPr>
          <a:lstStyle/>
          <a:p>
            <a:r>
              <a:rPr lang="pt-BR" dirty="0" smtClean="0"/>
              <a:t>favela barão de </a:t>
            </a:r>
            <a:r>
              <a:rPr lang="pt-BR" dirty="0" err="1" smtClean="0"/>
              <a:t>resende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7209692" y="0"/>
            <a:ext cx="1916723" cy="900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0" y="1440000"/>
            <a:ext cx="2926017" cy="4286256"/>
            <a:chOff x="0" y="0"/>
            <a:chExt cx="2926017" cy="4286256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2926017" cy="4286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Elipse 14"/>
            <p:cNvSpPr/>
            <p:nvPr/>
          </p:nvSpPr>
          <p:spPr>
            <a:xfrm>
              <a:off x="1357290" y="1928802"/>
              <a:ext cx="142876" cy="14287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101247"/>
            <a:ext cx="572071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4387374"/>
            <a:ext cx="3813810" cy="2440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31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28600" y="273050"/>
            <a:ext cx="6066692" cy="641350"/>
          </a:xfrm>
        </p:spPr>
        <p:txBody>
          <a:bodyPr>
            <a:normAutofit/>
          </a:bodyPr>
          <a:lstStyle/>
          <a:p>
            <a:r>
              <a:rPr lang="pt-BR" dirty="0" smtClean="0"/>
              <a:t>morro do urubu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7209692" y="0"/>
            <a:ext cx="1916723" cy="900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0" y="1440000"/>
            <a:ext cx="2926017" cy="4286256"/>
            <a:chOff x="0" y="0"/>
            <a:chExt cx="2926017" cy="4286256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2926017" cy="4286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Elipse 10"/>
            <p:cNvSpPr/>
            <p:nvPr/>
          </p:nvSpPr>
          <p:spPr>
            <a:xfrm>
              <a:off x="1500166" y="2071678"/>
              <a:ext cx="142876" cy="14287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523266"/>
            <a:ext cx="5880735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Grupo 13"/>
          <p:cNvGrpSpPr/>
          <p:nvPr/>
        </p:nvGrpSpPr>
        <p:grpSpPr>
          <a:xfrm>
            <a:off x="3000364" y="2952026"/>
            <a:ext cx="5800725" cy="857256"/>
            <a:chOff x="3000364" y="1428736"/>
            <a:chExt cx="5800725" cy="857256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4"/>
            <a:srcRect t="6332" b="81003"/>
            <a:stretch>
              <a:fillRect/>
            </a:stretch>
          </p:blipFill>
          <p:spPr bwMode="auto">
            <a:xfrm>
              <a:off x="3000364" y="1428736"/>
              <a:ext cx="5800725" cy="714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4"/>
            <a:srcRect t="53192" b="44275"/>
            <a:stretch>
              <a:fillRect/>
            </a:stretch>
          </p:blipFill>
          <p:spPr bwMode="auto">
            <a:xfrm>
              <a:off x="3000364" y="2143116"/>
              <a:ext cx="5800725" cy="1428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131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irros do Tamanduateí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lIns="0" tIns="0" rIns="0" bIns="0" anchor="t" anchorCtr="0">
        <a:noAutofit/>
      </a:bodyPr>
      <a:lstStyle>
        <a:defPPr algn="l">
          <a:defRPr sz="2400" dirty="0" smtClean="0">
            <a:latin typeface="Myriad Pro"/>
            <a:cs typeface="Myriad Pro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1542</TotalTime>
  <Words>950</Words>
  <Application>Microsoft Office PowerPoint</Application>
  <PresentationFormat>Apresentação na tela (4:3)</PresentationFormat>
  <Paragraphs>544</Paragraphs>
  <Slides>43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44" baseType="lpstr">
      <vt:lpstr>Bairros do Tamanduateí</vt:lpstr>
      <vt:lpstr>Apresentação do PowerPoint</vt:lpstr>
      <vt:lpstr>ATENDIMENTO HABITACIONAL </vt:lpstr>
      <vt:lpstr>Apresentação do PowerPoint</vt:lpstr>
      <vt:lpstr>Apresentação do PowerPoint</vt:lpstr>
      <vt:lpstr>favela do tamanduateí</vt:lpstr>
      <vt:lpstr>ilha das cobras</vt:lpstr>
      <vt:lpstr>favela de vila prudente</vt:lpstr>
      <vt:lpstr>favela barão de resende</vt:lpstr>
      <vt:lpstr>morro do urubu</vt:lpstr>
      <vt:lpstr>pacheco chaves / estação ipiranga</vt:lpstr>
      <vt:lpstr>favela sabesp</vt:lpstr>
      <vt:lpstr>morro do pei</vt:lpstr>
      <vt:lpstr>jacaraípe</vt:lpstr>
      <vt:lpstr>são faustino</vt:lpstr>
      <vt:lpstr>willin / córrego dos meninos</vt:lpstr>
      <vt:lpstr>favela dos pilões</vt:lpstr>
      <vt:lpstr>favela viela lício de miranda</vt:lpstr>
      <vt:lpstr>favela paraguai 1</vt:lpstr>
      <vt:lpstr>favela paraguai 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1 - Setor Cambuci – sub Sé</vt:lpstr>
      <vt:lpstr>2 - Setor Mooca – sub Sé</vt:lpstr>
      <vt:lpstr>3 - Setor Mooca – sub Mooca</vt:lpstr>
      <vt:lpstr>4 - Setor Pque Mooca – sub Mooca</vt:lpstr>
      <vt:lpstr>Cortiços na área da operação urbana</vt:lpstr>
      <vt:lpstr>Ações da Operação Urbana</vt:lpstr>
      <vt:lpstr>Apresentação do PowerPoint</vt:lpstr>
      <vt:lpstr>Apresentação do PowerPoint</vt:lpstr>
      <vt:lpstr>Apresentação do PowerPoint</vt:lpstr>
      <vt:lpstr>Apresentação do PowerPoint</vt:lpstr>
      <vt:lpstr>critérios</vt:lpstr>
      <vt:lpstr>setor cambuci</vt:lpstr>
      <vt:lpstr>setor mooca</vt:lpstr>
      <vt:lpstr>setor henry ford</vt:lpstr>
      <vt:lpstr>setor vila carioca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Leep Id</dc:creator>
  <cp:lastModifiedBy>Núria Pardillos Vieira</cp:lastModifiedBy>
  <cp:revision>159</cp:revision>
  <dcterms:created xsi:type="dcterms:W3CDTF">2012-07-19T12:21:06Z</dcterms:created>
  <dcterms:modified xsi:type="dcterms:W3CDTF">2014-07-10T13:47:03Z</dcterms:modified>
</cp:coreProperties>
</file>